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73" r:id="rId2"/>
    <p:sldId id="274" r:id="rId3"/>
    <p:sldId id="275" r:id="rId4"/>
    <p:sldId id="276" r:id="rId5"/>
    <p:sldId id="259" r:id="rId6"/>
    <p:sldId id="263" r:id="rId7"/>
    <p:sldId id="266" r:id="rId8"/>
    <p:sldId id="277" r:id="rId9"/>
    <p:sldId id="278" r:id="rId10"/>
    <p:sldId id="279" r:id="rId11"/>
    <p:sldId id="265" r:id="rId12"/>
    <p:sldId id="268" r:id="rId13"/>
    <p:sldId id="269" r:id="rId14"/>
    <p:sldId id="270" r:id="rId15"/>
    <p:sldId id="271" r:id="rId16"/>
    <p:sldId id="280" r:id="rId17"/>
    <p:sldId id="284" r:id="rId18"/>
    <p:sldId id="281" r:id="rId19"/>
    <p:sldId id="282" r:id="rId20"/>
    <p:sldId id="285" r:id="rId21"/>
    <p:sldId id="286" r:id="rId22"/>
    <p:sldId id="287" r:id="rId23"/>
    <p:sldId id="288" r:id="rId24"/>
    <p:sldId id="283" r:id="rId25"/>
    <p:sldId id="272"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tilisateur de Microsoft Office" initials="Office" lastIdx="1" clrIdx="0">
    <p:extLst>
      <p:ext uri="{19B8F6BF-5375-455C-9EA6-DF929625EA0E}">
        <p15:presenceInfo xmlns:p15="http://schemas.microsoft.com/office/powerpoint/2012/main" userId="" providerI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65"/>
  </p:normalViewPr>
  <p:slideViewPr>
    <p:cSldViewPr snapToGrid="0" snapToObjects="1">
      <p:cViewPr varScale="1">
        <p:scale>
          <a:sx n="107" d="100"/>
          <a:sy n="107" d="100"/>
        </p:scale>
        <p:origin x="736"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commentAuthors" Target="commentAuthors.xml"/><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4-09T08:14:10.307" idx="1">
    <p:pos x="10" y="10"/>
    <p:text/>
    <p:extLst>
      <p:ext uri="{C676402C-5697-4E1C-873F-D02D1690AC5C}">
        <p15:threadingInfo xmlns:p15="http://schemas.microsoft.com/office/powerpoint/2012/main" timeZoneBias="-1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F016AD-D30F-5A4D-88A1-21408026DEC8}" type="datetimeFigureOut">
              <a:rPr lang="fr-FR" smtClean="0"/>
              <a:t>09/04/2019</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C70D94-9456-BD48-B759-A54D8356B4C1}" type="slidenum">
              <a:rPr lang="fr-FR" smtClean="0"/>
              <a:t>‹#›</a:t>
            </a:fld>
            <a:endParaRPr lang="fr-FR"/>
          </a:p>
        </p:txBody>
      </p:sp>
    </p:spTree>
    <p:extLst>
      <p:ext uri="{BB962C8B-B14F-4D97-AF65-F5344CB8AC3E}">
        <p14:creationId xmlns:p14="http://schemas.microsoft.com/office/powerpoint/2010/main" val="496301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E1C70D94-9456-BD48-B759-A54D8356B4C1}" type="slidenum">
              <a:rPr lang="fr-FR" smtClean="0"/>
              <a:t>1</a:t>
            </a:fld>
            <a:endParaRPr lang="fr-FR"/>
          </a:p>
        </p:txBody>
      </p:sp>
    </p:spTree>
    <p:extLst>
      <p:ext uri="{BB962C8B-B14F-4D97-AF65-F5344CB8AC3E}">
        <p14:creationId xmlns:p14="http://schemas.microsoft.com/office/powerpoint/2010/main" val="515144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smtClean="0"/>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1C433A69-4246-0D44-985D-8C0386716504}" type="datetimeFigureOut">
              <a:rPr lang="fr-FR" smtClean="0"/>
              <a:t>09/04/2019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993EB25-A595-6C43-AAE5-C0CA0ECECC07}" type="slidenum">
              <a:rPr lang="fr-FR" smtClean="0"/>
              <a:t>‹#›</a:t>
            </a:fld>
            <a:endParaRPr lang="fr-FR"/>
          </a:p>
        </p:txBody>
      </p:sp>
    </p:spTree>
    <p:extLst>
      <p:ext uri="{BB962C8B-B14F-4D97-AF65-F5344CB8AC3E}">
        <p14:creationId xmlns:p14="http://schemas.microsoft.com/office/powerpoint/2010/main" val="2886605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1C433A69-4246-0D44-985D-8C0386716504}" type="datetimeFigureOut">
              <a:rPr lang="fr-FR" smtClean="0"/>
              <a:t>09/04/2019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993EB25-A595-6C43-AAE5-C0CA0ECECC07}" type="slidenum">
              <a:rPr lang="fr-FR" smtClean="0"/>
              <a:t>‹#›</a:t>
            </a:fld>
            <a:endParaRPr lang="fr-FR"/>
          </a:p>
        </p:txBody>
      </p:sp>
    </p:spTree>
    <p:extLst>
      <p:ext uri="{BB962C8B-B14F-4D97-AF65-F5344CB8AC3E}">
        <p14:creationId xmlns:p14="http://schemas.microsoft.com/office/powerpoint/2010/main" val="2493729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1C433A69-4246-0D44-985D-8C0386716504}" type="datetimeFigureOut">
              <a:rPr lang="fr-FR" smtClean="0"/>
              <a:t>09/04/2019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993EB25-A595-6C43-AAE5-C0CA0ECECC07}" type="slidenum">
              <a:rPr lang="fr-FR" smtClean="0"/>
              <a:t>‹#›</a:t>
            </a:fld>
            <a:endParaRPr lang="fr-F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5319030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1C433A69-4246-0D44-985D-8C0386716504}" type="datetimeFigureOut">
              <a:rPr lang="fr-FR" smtClean="0"/>
              <a:t>09/04/2019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993EB25-A595-6C43-AAE5-C0CA0ECECC07}" type="slidenum">
              <a:rPr lang="fr-FR" smtClean="0"/>
              <a:t>‹#›</a:t>
            </a:fld>
            <a:endParaRPr lang="fr-FR"/>
          </a:p>
        </p:txBody>
      </p:sp>
    </p:spTree>
    <p:extLst>
      <p:ext uri="{BB962C8B-B14F-4D97-AF65-F5344CB8AC3E}">
        <p14:creationId xmlns:p14="http://schemas.microsoft.com/office/powerpoint/2010/main" val="41956502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1C433A69-4246-0D44-985D-8C0386716504}" type="datetimeFigureOut">
              <a:rPr lang="fr-FR" smtClean="0"/>
              <a:t>09/04/2019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993EB25-A595-6C43-AAE5-C0CA0ECECC07}" type="slidenum">
              <a:rPr lang="fr-FR" smtClean="0"/>
              <a:t>‹#›</a:t>
            </a:fld>
            <a:endParaRPr lang="fr-F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535018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1C433A69-4246-0D44-985D-8C0386716504}" type="datetimeFigureOut">
              <a:rPr lang="fr-FR" smtClean="0"/>
              <a:t>09/04/2019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993EB25-A595-6C43-AAE5-C0CA0ECECC07}" type="slidenum">
              <a:rPr lang="fr-FR" smtClean="0"/>
              <a:t>‹#›</a:t>
            </a:fld>
            <a:endParaRPr lang="fr-FR"/>
          </a:p>
        </p:txBody>
      </p:sp>
    </p:spTree>
    <p:extLst>
      <p:ext uri="{BB962C8B-B14F-4D97-AF65-F5344CB8AC3E}">
        <p14:creationId xmlns:p14="http://schemas.microsoft.com/office/powerpoint/2010/main" val="11995328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1C433A69-4246-0D44-985D-8C0386716504}" type="datetimeFigureOut">
              <a:rPr lang="fr-FR" smtClean="0"/>
              <a:t>09/04/2019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993EB25-A595-6C43-AAE5-C0CA0ECECC07}" type="slidenum">
              <a:rPr lang="fr-FR" smtClean="0"/>
              <a:t>‹#›</a:t>
            </a:fld>
            <a:endParaRPr lang="fr-FR"/>
          </a:p>
        </p:txBody>
      </p:sp>
    </p:spTree>
    <p:extLst>
      <p:ext uri="{BB962C8B-B14F-4D97-AF65-F5344CB8AC3E}">
        <p14:creationId xmlns:p14="http://schemas.microsoft.com/office/powerpoint/2010/main" val="15070553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1C433A69-4246-0D44-985D-8C0386716504}" type="datetimeFigureOut">
              <a:rPr lang="fr-FR" smtClean="0"/>
              <a:t>09/04/2019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993EB25-A595-6C43-AAE5-C0CA0ECECC07}" type="slidenum">
              <a:rPr lang="fr-FR" smtClean="0"/>
              <a:t>‹#›</a:t>
            </a:fld>
            <a:endParaRPr lang="fr-FR"/>
          </a:p>
        </p:txBody>
      </p:sp>
    </p:spTree>
    <p:extLst>
      <p:ext uri="{BB962C8B-B14F-4D97-AF65-F5344CB8AC3E}">
        <p14:creationId xmlns:p14="http://schemas.microsoft.com/office/powerpoint/2010/main" val="26549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1C433A69-4246-0D44-985D-8C0386716504}" type="datetimeFigureOut">
              <a:rPr lang="fr-FR" smtClean="0"/>
              <a:t>09/04/2019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993EB25-A595-6C43-AAE5-C0CA0ECECC07}" type="slidenum">
              <a:rPr lang="fr-FR" smtClean="0"/>
              <a:t>‹#›</a:t>
            </a:fld>
            <a:endParaRPr lang="fr-FR"/>
          </a:p>
        </p:txBody>
      </p:sp>
    </p:spTree>
    <p:extLst>
      <p:ext uri="{BB962C8B-B14F-4D97-AF65-F5344CB8AC3E}">
        <p14:creationId xmlns:p14="http://schemas.microsoft.com/office/powerpoint/2010/main" val="240265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1C433A69-4246-0D44-985D-8C0386716504}" type="datetimeFigureOut">
              <a:rPr lang="fr-FR" smtClean="0"/>
              <a:t>09/04/2019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993EB25-A595-6C43-AAE5-C0CA0ECECC07}" type="slidenum">
              <a:rPr lang="fr-FR" smtClean="0"/>
              <a:t>‹#›</a:t>
            </a:fld>
            <a:endParaRPr lang="fr-FR"/>
          </a:p>
        </p:txBody>
      </p:sp>
    </p:spTree>
    <p:extLst>
      <p:ext uri="{BB962C8B-B14F-4D97-AF65-F5344CB8AC3E}">
        <p14:creationId xmlns:p14="http://schemas.microsoft.com/office/powerpoint/2010/main" val="2483138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1C433A69-4246-0D44-985D-8C0386716504}" type="datetimeFigureOut">
              <a:rPr lang="fr-FR" smtClean="0"/>
              <a:t>09/04/2019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993EB25-A595-6C43-AAE5-C0CA0ECECC07}" type="slidenum">
              <a:rPr lang="fr-FR" smtClean="0"/>
              <a:t>‹#›</a:t>
            </a:fld>
            <a:endParaRPr lang="fr-FR"/>
          </a:p>
        </p:txBody>
      </p:sp>
    </p:spTree>
    <p:extLst>
      <p:ext uri="{BB962C8B-B14F-4D97-AF65-F5344CB8AC3E}">
        <p14:creationId xmlns:p14="http://schemas.microsoft.com/office/powerpoint/2010/main" val="1712407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1C433A69-4246-0D44-985D-8C0386716504}" type="datetimeFigureOut">
              <a:rPr lang="fr-FR" smtClean="0"/>
              <a:t>09/04/2019</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0993EB25-A595-6C43-AAE5-C0CA0ECECC07}" type="slidenum">
              <a:rPr lang="fr-FR" smtClean="0"/>
              <a:t>‹#›</a:t>
            </a:fld>
            <a:endParaRPr lang="fr-FR"/>
          </a:p>
        </p:txBody>
      </p:sp>
    </p:spTree>
    <p:extLst>
      <p:ext uri="{BB962C8B-B14F-4D97-AF65-F5344CB8AC3E}">
        <p14:creationId xmlns:p14="http://schemas.microsoft.com/office/powerpoint/2010/main" val="153513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1C433A69-4246-0D44-985D-8C0386716504}" type="datetimeFigureOut">
              <a:rPr lang="fr-FR" smtClean="0"/>
              <a:t>09/04/2019</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0993EB25-A595-6C43-AAE5-C0CA0ECECC07}" type="slidenum">
              <a:rPr lang="fr-FR" smtClean="0"/>
              <a:t>‹#›</a:t>
            </a:fld>
            <a:endParaRPr lang="fr-FR"/>
          </a:p>
        </p:txBody>
      </p:sp>
    </p:spTree>
    <p:extLst>
      <p:ext uri="{BB962C8B-B14F-4D97-AF65-F5344CB8AC3E}">
        <p14:creationId xmlns:p14="http://schemas.microsoft.com/office/powerpoint/2010/main" val="279997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433A69-4246-0D44-985D-8C0386716504}" type="datetimeFigureOut">
              <a:rPr lang="fr-FR" smtClean="0"/>
              <a:t>09/04/2019</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0993EB25-A595-6C43-AAE5-C0CA0ECECC07}" type="slidenum">
              <a:rPr lang="fr-FR" smtClean="0"/>
              <a:t>‹#›</a:t>
            </a:fld>
            <a:endParaRPr lang="fr-FR"/>
          </a:p>
        </p:txBody>
      </p:sp>
    </p:spTree>
    <p:extLst>
      <p:ext uri="{BB962C8B-B14F-4D97-AF65-F5344CB8AC3E}">
        <p14:creationId xmlns:p14="http://schemas.microsoft.com/office/powerpoint/2010/main" val="743868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smtClean="0"/>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1C433A69-4246-0D44-985D-8C0386716504}" type="datetimeFigureOut">
              <a:rPr lang="fr-FR" smtClean="0"/>
              <a:t>09/04/2019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993EB25-A595-6C43-AAE5-C0CA0ECECC07}" type="slidenum">
              <a:rPr lang="fr-FR" smtClean="0"/>
              <a:t>‹#›</a:t>
            </a:fld>
            <a:endParaRPr lang="fr-FR"/>
          </a:p>
        </p:txBody>
      </p:sp>
    </p:spTree>
    <p:extLst>
      <p:ext uri="{BB962C8B-B14F-4D97-AF65-F5344CB8AC3E}">
        <p14:creationId xmlns:p14="http://schemas.microsoft.com/office/powerpoint/2010/main" val="2449822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1C433A69-4246-0D44-985D-8C0386716504}" type="datetimeFigureOut">
              <a:rPr lang="fr-FR" smtClean="0"/>
              <a:t>09/04/2019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993EB25-A595-6C43-AAE5-C0CA0ECECC07}" type="slidenum">
              <a:rPr lang="fr-FR" smtClean="0"/>
              <a:t>‹#›</a:t>
            </a:fld>
            <a:endParaRPr lang="fr-FR"/>
          </a:p>
        </p:txBody>
      </p:sp>
    </p:spTree>
    <p:extLst>
      <p:ext uri="{BB962C8B-B14F-4D97-AF65-F5344CB8AC3E}">
        <p14:creationId xmlns:p14="http://schemas.microsoft.com/office/powerpoint/2010/main" val="134739103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C433A69-4246-0D44-985D-8C0386716504}" type="datetimeFigureOut">
              <a:rPr lang="fr-FR" smtClean="0"/>
              <a:t>09/04/2019</a:t>
            </a:fld>
            <a:endParaRPr lang="fr-F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993EB25-A595-6C43-AAE5-C0CA0ECECC07}" type="slidenum">
              <a:rPr lang="fr-FR" smtClean="0"/>
              <a:t>‹#›</a:t>
            </a:fld>
            <a:endParaRPr lang="fr-FR"/>
          </a:p>
        </p:txBody>
      </p:sp>
    </p:spTree>
    <p:extLst>
      <p:ext uri="{BB962C8B-B14F-4D97-AF65-F5344CB8AC3E}">
        <p14:creationId xmlns:p14="http://schemas.microsoft.com/office/powerpoint/2010/main" val="15396216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comments" Target="../comments/comment1.xml"/><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3">
            <a:extLst>
              <a:ext uri="{FF2B5EF4-FFF2-40B4-BE49-F238E27FC236}">
                <a16:creationId xmlns:a16="http://schemas.microsoft.com/office/drawing/2014/main" xmlns="" id="{44551355-2A18-494F-9913-4DB78286F303}"/>
              </a:ext>
            </a:extLst>
          </p:cNvPr>
          <p:cNvPicPr>
            <a:picLocks noChangeAspect="1"/>
          </p:cNvPicPr>
          <p:nvPr/>
        </p:nvPicPr>
        <p:blipFill>
          <a:blip r:embed="rId3"/>
          <a:stretch>
            <a:fillRect/>
          </a:stretch>
        </p:blipFill>
        <p:spPr>
          <a:xfrm>
            <a:off x="0" y="0"/>
            <a:ext cx="12016258" cy="3505507"/>
          </a:xfrm>
          <a:prstGeom prst="rect">
            <a:avLst/>
          </a:prstGeom>
          <a:noFill/>
          <a:ln cap="flat">
            <a:noFill/>
          </a:ln>
        </p:spPr>
      </p:pic>
    </p:spTree>
    <p:extLst>
      <p:ext uri="{BB962C8B-B14F-4D97-AF65-F5344CB8AC3E}">
        <p14:creationId xmlns:p14="http://schemas.microsoft.com/office/powerpoint/2010/main" val="1516907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sz="3100" dirty="0"/>
              <a:t>PROTECTION DES DROITS DE LA FEMME </a:t>
            </a:r>
            <a:br>
              <a:rPr lang="fr-FR" sz="3100" dirty="0"/>
            </a:br>
            <a:r>
              <a:rPr lang="fr-FR" sz="3100" dirty="0"/>
              <a:t>DURANT LA CAMPAGNE ELECTORALE: </a:t>
            </a:r>
            <a:r>
              <a:rPr lang="fr-FR" sz="3100" dirty="0" smtClean="0"/>
              <a:t>GARANTIES JURIDICTIONNELLES</a:t>
            </a:r>
            <a:r>
              <a:rPr lang="fr-FR" sz="3100" b="1" dirty="0"/>
              <a:t/>
            </a:r>
            <a:br>
              <a:rPr lang="fr-FR" sz="3100" b="1" dirty="0"/>
            </a:br>
            <a:r>
              <a:rPr lang="fr-FR" sz="3100" b="1" dirty="0"/>
              <a:t/>
            </a:r>
            <a:br>
              <a:rPr lang="fr-FR" sz="3100" b="1" dirty="0"/>
            </a:br>
            <a:r>
              <a:rPr lang="fr-FR" b="1" dirty="0"/>
              <a:t/>
            </a:r>
            <a:br>
              <a:rPr lang="fr-FR" b="1" dirty="0"/>
            </a:br>
            <a:r>
              <a:rPr lang="fr-FR" sz="4000" b="1" dirty="0"/>
              <a:t/>
            </a:r>
            <a:br>
              <a:rPr lang="fr-FR" sz="4000" b="1" dirty="0"/>
            </a:br>
            <a:endParaRPr lang="fr-FR" dirty="0"/>
          </a:p>
        </p:txBody>
      </p:sp>
      <p:sp>
        <p:nvSpPr>
          <p:cNvPr id="3" name="Espace réservé du contenu 2"/>
          <p:cNvSpPr>
            <a:spLocks noGrp="1"/>
          </p:cNvSpPr>
          <p:nvPr>
            <p:ph idx="1"/>
          </p:nvPr>
        </p:nvSpPr>
        <p:spPr/>
        <p:txBody>
          <a:bodyPr/>
          <a:lstStyle/>
          <a:p>
            <a:pPr algn="just"/>
            <a:r>
              <a:rPr lang="fr-FR" sz="3200" dirty="0">
                <a:latin typeface="Verdana" panose="020B0604030504040204" pitchFamily="34" charset="0"/>
                <a:ea typeface="Verdana" panose="020B0604030504040204" pitchFamily="34" charset="0"/>
                <a:cs typeface="Verdana" panose="020B0604030504040204" pitchFamily="34" charset="0"/>
              </a:rPr>
              <a:t>Possibilité de recourir au juge électoral </a:t>
            </a:r>
            <a:r>
              <a:rPr lang="fr-FR" sz="3200" dirty="0" smtClean="0">
                <a:latin typeface="Verdana" panose="020B0604030504040204" pitchFamily="34" charset="0"/>
                <a:ea typeface="Verdana" panose="020B0604030504040204" pitchFamily="34" charset="0"/>
                <a:cs typeface="Verdana" panose="020B0604030504040204" pitchFamily="34" charset="0"/>
              </a:rPr>
              <a:t>;</a:t>
            </a:r>
          </a:p>
          <a:p>
            <a:pPr algn="just"/>
            <a:r>
              <a:rPr lang="fr-FR" sz="3200" dirty="0">
                <a:latin typeface="Verdana" panose="020B0604030504040204" pitchFamily="34" charset="0"/>
                <a:ea typeface="Verdana" panose="020B0604030504040204" pitchFamily="34" charset="0"/>
                <a:cs typeface="Verdana" panose="020B0604030504040204" pitchFamily="34" charset="0"/>
              </a:rPr>
              <a:t>emprisonnement de six (6) mois à trois (3) ans et une amende de Ar.2.000.000 à Ar.20.000.000 ou l’une de ces deux peines seulement.</a:t>
            </a:r>
          </a:p>
          <a:p>
            <a:pPr marL="0" indent="0" algn="just">
              <a:buNone/>
            </a:pPr>
            <a:endParaRPr lang="fr-FR" sz="3200" dirty="0">
              <a:latin typeface="Verdana" panose="020B0604030504040204" pitchFamily="34" charset="0"/>
              <a:ea typeface="Verdana" panose="020B0604030504040204" pitchFamily="34" charset="0"/>
              <a:cs typeface="Verdana" panose="020B0604030504040204" pitchFamily="34" charset="0"/>
            </a:endParaRPr>
          </a:p>
          <a:p>
            <a:endParaRPr lang="fr-FR" dirty="0"/>
          </a:p>
          <a:p>
            <a:endParaRPr lang="fr-FR" dirty="0"/>
          </a:p>
        </p:txBody>
      </p:sp>
    </p:spTree>
    <p:extLst>
      <p:ext uri="{BB962C8B-B14F-4D97-AF65-F5344CB8AC3E}">
        <p14:creationId xmlns:p14="http://schemas.microsoft.com/office/powerpoint/2010/main" val="42627931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226681E2-E46B-8741-AE7D-74CE19C79697}"/>
              </a:ext>
            </a:extLst>
          </p:cNvPr>
          <p:cNvSpPr>
            <a:spLocks noGrp="1"/>
          </p:cNvSpPr>
          <p:nvPr>
            <p:ph type="title"/>
          </p:nvPr>
        </p:nvSpPr>
        <p:spPr/>
        <p:txBody>
          <a:bodyPr>
            <a:noAutofit/>
          </a:bodyPr>
          <a:lstStyle/>
          <a:p>
            <a:pPr algn="ctr"/>
            <a:r>
              <a:rPr lang="fr-FR" sz="2800" dirty="0">
                <a:latin typeface="Verdana" panose="020B0604030504040204" pitchFamily="34" charset="0"/>
                <a:ea typeface="Verdana" panose="020B0604030504040204" pitchFamily="34" charset="0"/>
                <a:cs typeface="Verdana" panose="020B0604030504040204" pitchFamily="34" charset="0"/>
              </a:rPr>
              <a:t>LE RECOURS POUR VIOLATION DU PRINCIPE DE NON DISCRIMINATION EN MATIÈRE ÉLECTORALE</a:t>
            </a:r>
          </a:p>
        </p:txBody>
      </p:sp>
      <p:sp>
        <p:nvSpPr>
          <p:cNvPr id="3" name="Espace réservé du contenu 2">
            <a:extLst>
              <a:ext uri="{FF2B5EF4-FFF2-40B4-BE49-F238E27FC236}">
                <a16:creationId xmlns:a16="http://schemas.microsoft.com/office/drawing/2014/main" xmlns="" id="{6923922B-8023-3B42-9432-A084454CFE1F}"/>
              </a:ext>
            </a:extLst>
          </p:cNvPr>
          <p:cNvSpPr>
            <a:spLocks noGrp="1"/>
          </p:cNvSpPr>
          <p:nvPr>
            <p:ph idx="1"/>
          </p:nvPr>
        </p:nvSpPr>
        <p:spPr>
          <a:xfrm>
            <a:off x="838200" y="1825624"/>
            <a:ext cx="10515600" cy="4774467"/>
          </a:xfrm>
        </p:spPr>
        <p:txBody>
          <a:bodyPr>
            <a:normAutofit/>
          </a:bodyPr>
          <a:lstStyle/>
          <a:p>
            <a:pPr marL="0" indent="0" algn="just">
              <a:buNone/>
            </a:pPr>
            <a:endParaRPr lang="fr-FR" dirty="0">
              <a:latin typeface="Verdana" panose="020B0604030504040204" pitchFamily="34" charset="0"/>
              <a:ea typeface="Verdana" panose="020B0604030504040204" pitchFamily="34" charset="0"/>
              <a:cs typeface="Verdana" panose="020B0604030504040204" pitchFamily="34" charset="0"/>
            </a:endParaRPr>
          </a:p>
          <a:p>
            <a:pPr lvl="0" algn="just"/>
            <a:r>
              <a:rPr lang="fr-FR" dirty="0">
                <a:solidFill>
                  <a:srgbClr val="000000"/>
                </a:solidFill>
                <a:latin typeface="Verdana" panose="020B0604030504040204" pitchFamily="34" charset="0"/>
                <a:ea typeface="Verdana" panose="020B0604030504040204" pitchFamily="34" charset="0"/>
                <a:cs typeface="Verdana" panose="020B0604030504040204" pitchFamily="34" charset="0"/>
              </a:rPr>
              <a:t>Objets du contentieux : Contrôle de la régularité de la campagne électorale et des opérations de vote (article 202 alinéa 1er de la loi organique n°2018-008 relative au régime général des élections et des référendums) </a:t>
            </a:r>
          </a:p>
          <a:p>
            <a:pPr marL="0" lvl="0" indent="0" algn="just">
              <a:buNone/>
            </a:pPr>
            <a:endParaRPr lang="fr-FR"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lvl="0" algn="just"/>
            <a:r>
              <a:rPr lang="fr-FR" dirty="0">
                <a:solidFill>
                  <a:srgbClr val="000000"/>
                </a:solidFill>
                <a:latin typeface="Verdana" panose="020B0604030504040204" pitchFamily="34" charset="0"/>
                <a:ea typeface="Verdana" panose="020B0604030504040204" pitchFamily="34" charset="0"/>
                <a:cs typeface="Verdana" panose="020B0604030504040204" pitchFamily="34" charset="0"/>
              </a:rPr>
              <a:t>Procédure : écrite mais possibilité pour un avocat dûment constitué de présenter des observations orales en audience sous condition d’informer la Cour à l’avance.</a:t>
            </a:r>
          </a:p>
          <a:p>
            <a:pPr marL="0" lvl="0" indent="0" algn="just">
              <a:buNone/>
            </a:pPr>
            <a:endParaRPr lang="fr-FR"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lvl="0" algn="just"/>
            <a:r>
              <a:rPr lang="fr-FR" dirty="0">
                <a:solidFill>
                  <a:srgbClr val="000000"/>
                </a:solidFill>
                <a:latin typeface="Verdana" panose="020B0604030504040204" pitchFamily="34" charset="0"/>
                <a:ea typeface="Verdana" panose="020B0604030504040204" pitchFamily="34" charset="0"/>
                <a:cs typeface="Verdana" panose="020B0604030504040204" pitchFamily="34" charset="0"/>
              </a:rPr>
              <a:t>Délai de recours : le lendemain du jour du scrutin jusqu’à la publication des résultats provisoires par la Commission Electorale Nationale Indépendante (article 202 alinéa 1er de la loi organique n°2018-008 relative au régime général des élections et des référendums) </a:t>
            </a:r>
          </a:p>
          <a:p>
            <a:pPr lvl="0" algn="just"/>
            <a:endParaRPr lang="fr-FR" dirty="0">
              <a:solidFill>
                <a:srgbClr val="000000"/>
              </a:solidFill>
            </a:endParaRPr>
          </a:p>
        </p:txBody>
      </p:sp>
    </p:spTree>
    <p:extLst>
      <p:ext uri="{BB962C8B-B14F-4D97-AF65-F5344CB8AC3E}">
        <p14:creationId xmlns:p14="http://schemas.microsoft.com/office/powerpoint/2010/main" val="585724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xmlns="" id="{28370CB3-20A3-424C-929F-0282C1F3843F}"/>
              </a:ext>
            </a:extLst>
          </p:cNvPr>
          <p:cNvSpPr>
            <a:spLocks noGrp="1"/>
          </p:cNvSpPr>
          <p:nvPr>
            <p:ph type="title"/>
          </p:nvPr>
        </p:nvSpPr>
        <p:spPr>
          <a:xfrm>
            <a:off x="838200" y="117232"/>
            <a:ext cx="10515600" cy="961292"/>
          </a:xfrm>
        </p:spPr>
        <p:txBody>
          <a:bodyPr>
            <a:normAutofit/>
          </a:bodyPr>
          <a:lstStyle/>
          <a:p>
            <a:pPr algn="ctr"/>
            <a:r>
              <a:rPr lang="fr-FR" sz="4000" dirty="0">
                <a:latin typeface="Verdana" panose="020B0604030504040204" pitchFamily="34" charset="0"/>
                <a:ea typeface="Verdana" panose="020B0604030504040204" pitchFamily="34" charset="0"/>
                <a:cs typeface="Verdana" panose="020B0604030504040204" pitchFamily="34" charset="0"/>
              </a:rPr>
              <a:t>PERSONNE </a:t>
            </a:r>
            <a:r>
              <a:rPr lang="fr-FR" sz="4000" dirty="0" smtClean="0">
                <a:latin typeface="Verdana" panose="020B0604030504040204" pitchFamily="34" charset="0"/>
                <a:ea typeface="Verdana" panose="020B0604030504040204" pitchFamily="34" charset="0"/>
                <a:cs typeface="Verdana" panose="020B0604030504040204" pitchFamily="34" charset="0"/>
              </a:rPr>
              <a:t>AYANT INTERET POUR AGIR</a:t>
            </a:r>
            <a:endParaRPr lang="fr-FR" sz="4000" dirty="0">
              <a:latin typeface="Verdana" panose="020B0604030504040204" pitchFamily="34" charset="0"/>
              <a:ea typeface="Verdana" panose="020B0604030504040204" pitchFamily="34" charset="0"/>
              <a:cs typeface="Verdana" panose="020B0604030504040204" pitchFamily="34" charset="0"/>
            </a:endParaRPr>
          </a:p>
        </p:txBody>
      </p:sp>
      <p:sp>
        <p:nvSpPr>
          <p:cNvPr id="3" name="Espace réservé du contenu 2">
            <a:extLst>
              <a:ext uri="{FF2B5EF4-FFF2-40B4-BE49-F238E27FC236}">
                <a16:creationId xmlns:a16="http://schemas.microsoft.com/office/drawing/2014/main" xmlns="" id="{85270599-3390-7846-9A21-13E1CCFE1C26}"/>
              </a:ext>
            </a:extLst>
          </p:cNvPr>
          <p:cNvSpPr>
            <a:spLocks noGrp="1"/>
          </p:cNvSpPr>
          <p:nvPr>
            <p:ph idx="1"/>
          </p:nvPr>
        </p:nvSpPr>
        <p:spPr/>
        <p:txBody>
          <a:bodyPr/>
          <a:lstStyle/>
          <a:p>
            <a:pPr marL="0" lvl="0" indent="0" algn="just">
              <a:buNone/>
            </a:pPr>
            <a:r>
              <a:rPr lang="fr-FR" dirty="0">
                <a:solidFill>
                  <a:srgbClr val="000000"/>
                </a:solidFill>
              </a:rPr>
              <a:t>- </a:t>
            </a:r>
            <a:r>
              <a:rPr lang="fr-FR" dirty="0" smtClean="0">
                <a:solidFill>
                  <a:srgbClr val="000000"/>
                </a:solidFill>
                <a:latin typeface="Verdana" panose="020B0604030504040204" pitchFamily="34" charset="0"/>
                <a:ea typeface="Verdana" panose="020B0604030504040204" pitchFamily="34" charset="0"/>
                <a:cs typeface="Verdana" panose="020B0604030504040204" pitchFamily="34" charset="0"/>
              </a:rPr>
              <a:t>tout(e) candidat(e) </a:t>
            </a:r>
            <a:r>
              <a:rPr lang="fr-FR" dirty="0">
                <a:solidFill>
                  <a:srgbClr val="000000"/>
                </a:solidFill>
                <a:latin typeface="Verdana" panose="020B0604030504040204" pitchFamily="34" charset="0"/>
                <a:ea typeface="Verdana" panose="020B0604030504040204" pitchFamily="34" charset="0"/>
                <a:cs typeface="Verdana" panose="020B0604030504040204" pitchFamily="34" charset="0"/>
              </a:rPr>
              <a:t>ou liste de </a:t>
            </a:r>
            <a:r>
              <a:rPr lang="fr-FR" dirty="0" smtClean="0">
                <a:solidFill>
                  <a:srgbClr val="000000"/>
                </a:solidFill>
                <a:latin typeface="Verdana" panose="020B0604030504040204" pitchFamily="34" charset="0"/>
                <a:ea typeface="Verdana" panose="020B0604030504040204" pitchFamily="34" charset="0"/>
                <a:cs typeface="Verdana" panose="020B0604030504040204" pitchFamily="34" charset="0"/>
              </a:rPr>
              <a:t>candidats; </a:t>
            </a:r>
            <a:endParaRPr lang="fr-FR"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marL="0" lvl="0" indent="0" algn="just">
              <a:buNone/>
            </a:pPr>
            <a:r>
              <a:rPr lang="fr-FR" dirty="0">
                <a:solidFill>
                  <a:srgbClr val="000000"/>
                </a:solidFill>
                <a:latin typeface="Verdana" panose="020B0604030504040204" pitchFamily="34" charset="0"/>
                <a:ea typeface="Verdana" panose="020B0604030504040204" pitchFamily="34" charset="0"/>
                <a:cs typeface="Verdana" panose="020B0604030504040204" pitchFamily="34" charset="0"/>
              </a:rPr>
              <a:t>- tout électeur régulièrement inscrit sur la liste électorale et ayant participé au </a:t>
            </a:r>
            <a:r>
              <a:rPr lang="fr-FR" dirty="0" smtClean="0">
                <a:solidFill>
                  <a:srgbClr val="000000"/>
                </a:solidFill>
                <a:latin typeface="Verdana" panose="020B0604030504040204" pitchFamily="34" charset="0"/>
                <a:ea typeface="Verdana" panose="020B0604030504040204" pitchFamily="34" charset="0"/>
                <a:cs typeface="Verdana" panose="020B0604030504040204" pitchFamily="34" charset="0"/>
              </a:rPr>
              <a:t>vote</a:t>
            </a:r>
            <a:r>
              <a:rPr lang="fr-FR" dirty="0">
                <a:solidFill>
                  <a:srgbClr val="000000"/>
                </a:solidFill>
                <a:latin typeface="Verdana" panose="020B0604030504040204" pitchFamily="34" charset="0"/>
                <a:ea typeface="Verdana" panose="020B0604030504040204" pitchFamily="34" charset="0"/>
                <a:cs typeface="Verdana" panose="020B0604030504040204" pitchFamily="34" charset="0"/>
              </a:rPr>
              <a:t>;</a:t>
            </a:r>
          </a:p>
          <a:p>
            <a:pPr marL="0" lvl="0" indent="0" algn="just">
              <a:buNone/>
            </a:pPr>
            <a:r>
              <a:rPr lang="fr-FR" dirty="0">
                <a:solidFill>
                  <a:srgbClr val="000000"/>
                </a:solidFill>
                <a:latin typeface="Verdana" panose="020B0604030504040204" pitchFamily="34" charset="0"/>
                <a:ea typeface="Verdana" panose="020B0604030504040204" pitchFamily="34" charset="0"/>
                <a:cs typeface="Verdana" panose="020B0604030504040204" pitchFamily="34" charset="0"/>
              </a:rPr>
              <a:t>- représentants des entités en faveur d’une opinion ou délégués dans toute ou partie de la circonscription concernée par la </a:t>
            </a:r>
            <a:r>
              <a:rPr lang="fr-FR" dirty="0" smtClean="0">
                <a:solidFill>
                  <a:srgbClr val="000000"/>
                </a:solidFill>
                <a:latin typeface="Verdana" panose="020B0604030504040204" pitchFamily="34" charset="0"/>
                <a:ea typeface="Verdana" panose="020B0604030504040204" pitchFamily="34" charset="0"/>
                <a:cs typeface="Verdana" panose="020B0604030504040204" pitchFamily="34" charset="0"/>
              </a:rPr>
              <a:t>candidature;</a:t>
            </a:r>
            <a:endParaRPr lang="fr-FR"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marL="0" lvl="0" indent="0" algn="just">
              <a:buNone/>
            </a:pPr>
            <a:r>
              <a:rPr lang="fr-FR" dirty="0">
                <a:solidFill>
                  <a:srgbClr val="000000"/>
                </a:solidFill>
                <a:latin typeface="Verdana" panose="020B0604030504040204" pitchFamily="34" charset="0"/>
                <a:ea typeface="Verdana" panose="020B0604030504040204" pitchFamily="34" charset="0"/>
                <a:cs typeface="Verdana" panose="020B0604030504040204" pitchFamily="34" charset="0"/>
              </a:rPr>
              <a:t>- les observateurs </a:t>
            </a:r>
            <a:r>
              <a:rPr lang="fr-FR" dirty="0" smtClean="0">
                <a:solidFill>
                  <a:srgbClr val="000000"/>
                </a:solidFill>
                <a:latin typeface="Verdana" panose="020B0604030504040204" pitchFamily="34" charset="0"/>
                <a:ea typeface="Verdana" panose="020B0604030504040204" pitchFamily="34" charset="0"/>
                <a:cs typeface="Verdana" panose="020B0604030504040204" pitchFamily="34" charset="0"/>
              </a:rPr>
              <a:t>nationaux.</a:t>
            </a:r>
            <a:endParaRPr lang="fr-FR"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endParaRPr lang="fr-FR" dirty="0"/>
          </a:p>
        </p:txBody>
      </p:sp>
    </p:spTree>
    <p:extLst>
      <p:ext uri="{BB962C8B-B14F-4D97-AF65-F5344CB8AC3E}">
        <p14:creationId xmlns:p14="http://schemas.microsoft.com/office/powerpoint/2010/main" val="1895704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9E236DE-5713-0442-825D-6FDECBBDF2F7}"/>
              </a:ext>
            </a:extLst>
          </p:cNvPr>
          <p:cNvSpPr>
            <a:spLocks noGrp="1"/>
          </p:cNvSpPr>
          <p:nvPr>
            <p:ph type="title"/>
          </p:nvPr>
        </p:nvSpPr>
        <p:spPr>
          <a:xfrm>
            <a:off x="838200" y="93785"/>
            <a:ext cx="10515600" cy="926123"/>
          </a:xfrm>
        </p:spPr>
        <p:txBody>
          <a:bodyPr>
            <a:normAutofit/>
          </a:bodyPr>
          <a:lstStyle/>
          <a:p>
            <a:pPr algn="ctr"/>
            <a:r>
              <a:rPr lang="fr-FR" sz="3600" dirty="0">
                <a:latin typeface="Verdana" panose="020B0604030504040204" pitchFamily="34" charset="0"/>
                <a:ea typeface="Verdana" panose="020B0604030504040204" pitchFamily="34" charset="0"/>
                <a:cs typeface="Verdana" panose="020B0604030504040204" pitchFamily="34" charset="0"/>
              </a:rPr>
              <a:t>FORME DE LA REQUÊTE</a:t>
            </a:r>
          </a:p>
        </p:txBody>
      </p:sp>
      <p:sp>
        <p:nvSpPr>
          <p:cNvPr id="3" name="Espace réservé du contenu 2">
            <a:extLst>
              <a:ext uri="{FF2B5EF4-FFF2-40B4-BE49-F238E27FC236}">
                <a16:creationId xmlns:a16="http://schemas.microsoft.com/office/drawing/2014/main" xmlns="" id="{CAD602D1-1D1A-1445-8297-4E7CE66FE87B}"/>
              </a:ext>
            </a:extLst>
          </p:cNvPr>
          <p:cNvSpPr>
            <a:spLocks noGrp="1"/>
          </p:cNvSpPr>
          <p:nvPr>
            <p:ph idx="1"/>
          </p:nvPr>
        </p:nvSpPr>
        <p:spPr>
          <a:xfrm>
            <a:off x="838200" y="1324708"/>
            <a:ext cx="10515600" cy="4852255"/>
          </a:xfrm>
        </p:spPr>
        <p:txBody>
          <a:bodyPr>
            <a:normAutofit/>
          </a:bodyPr>
          <a:lstStyle/>
          <a:p>
            <a:pPr marL="0" lvl="0" indent="0" algn="just">
              <a:buNone/>
            </a:pPr>
            <a:r>
              <a:rPr lang="fr-FR" dirty="0">
                <a:solidFill>
                  <a:srgbClr val="000000"/>
                </a:solidFill>
                <a:latin typeface="Verdana" panose="020B0604030504040204" pitchFamily="34" charset="0"/>
                <a:ea typeface="Verdana" panose="020B0604030504040204" pitchFamily="34" charset="0"/>
                <a:cs typeface="Verdana" panose="020B0604030504040204" pitchFamily="34" charset="0"/>
              </a:rPr>
              <a:t>La requête, établie en double exemplaire, dispensée de tous frais de timbre et d’enregistrement, doit sous peine d’irrecevabilité, être signée et comporter :  </a:t>
            </a:r>
          </a:p>
          <a:p>
            <a:pPr lvl="0" algn="just"/>
            <a:r>
              <a:rPr lang="fr-FR" dirty="0">
                <a:solidFill>
                  <a:srgbClr val="000000"/>
                </a:solidFill>
                <a:latin typeface="Verdana" panose="020B0604030504040204" pitchFamily="34" charset="0"/>
                <a:ea typeface="Verdana" panose="020B0604030504040204" pitchFamily="34" charset="0"/>
                <a:cs typeface="Verdana" panose="020B0604030504040204" pitchFamily="34" charset="0"/>
              </a:rPr>
              <a:t>le nom du requérant ; </a:t>
            </a:r>
          </a:p>
          <a:p>
            <a:pPr lvl="0" algn="just"/>
            <a:r>
              <a:rPr lang="fr-FR" dirty="0">
                <a:solidFill>
                  <a:srgbClr val="000000"/>
                </a:solidFill>
                <a:latin typeface="Verdana" panose="020B0604030504040204" pitchFamily="34" charset="0"/>
                <a:ea typeface="Verdana" panose="020B0604030504040204" pitchFamily="34" charset="0"/>
                <a:cs typeface="Verdana" panose="020B0604030504040204" pitchFamily="34" charset="0"/>
              </a:rPr>
              <a:t>son domicile ; </a:t>
            </a:r>
          </a:p>
          <a:p>
            <a:pPr lvl="0" algn="just"/>
            <a:r>
              <a:rPr lang="fr-FR" dirty="0">
                <a:solidFill>
                  <a:srgbClr val="000000"/>
                </a:solidFill>
                <a:latin typeface="Verdana" panose="020B0604030504040204" pitchFamily="34" charset="0"/>
                <a:ea typeface="Verdana" panose="020B0604030504040204" pitchFamily="34" charset="0"/>
                <a:cs typeface="Verdana" panose="020B0604030504040204" pitchFamily="34" charset="0"/>
              </a:rPr>
              <a:t>une copie légalisée à titre gratuit de sa carte d’électeur ou d’une attestation délivrée par la Commission Electorale Nationale Indépendante ou ses démembrements au niveau territorial, selon le cas ; </a:t>
            </a:r>
          </a:p>
          <a:p>
            <a:pPr lvl="0" algn="just"/>
            <a:r>
              <a:rPr lang="fr-FR" dirty="0">
                <a:solidFill>
                  <a:srgbClr val="000000"/>
                </a:solidFill>
                <a:latin typeface="Verdana" panose="020B0604030504040204" pitchFamily="34" charset="0"/>
                <a:ea typeface="Verdana" panose="020B0604030504040204" pitchFamily="34" charset="0"/>
                <a:cs typeface="Verdana" panose="020B0604030504040204" pitchFamily="34" charset="0"/>
              </a:rPr>
              <a:t>la désignation, selon le cas, de l’option ou des nom et prénoms du ou des élus dont l’élection est contestée ; </a:t>
            </a:r>
          </a:p>
          <a:p>
            <a:pPr lvl="0" algn="just"/>
            <a:r>
              <a:rPr lang="fr-FR" dirty="0">
                <a:solidFill>
                  <a:srgbClr val="000000"/>
                </a:solidFill>
                <a:latin typeface="Verdana" panose="020B0604030504040204" pitchFamily="34" charset="0"/>
                <a:ea typeface="Verdana" panose="020B0604030504040204" pitchFamily="34" charset="0"/>
                <a:cs typeface="Verdana" panose="020B0604030504040204" pitchFamily="34" charset="0"/>
              </a:rPr>
              <a:t>les moyens et arguments d’annulation </a:t>
            </a:r>
            <a:r>
              <a:rPr lang="fr-FR" dirty="0" smtClean="0">
                <a:solidFill>
                  <a:srgbClr val="000000"/>
                </a:solidFill>
                <a:latin typeface="Verdana" panose="020B0604030504040204" pitchFamily="34" charset="0"/>
                <a:ea typeface="Verdana" panose="020B0604030504040204" pitchFamily="34" charset="0"/>
                <a:cs typeface="Verdana" panose="020B0604030504040204" pitchFamily="34" charset="0"/>
              </a:rPr>
              <a:t>invoqués; </a:t>
            </a:r>
            <a:endParaRPr lang="fr-FR"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lvl="0" algn="just"/>
            <a:r>
              <a:rPr lang="fr-FR" dirty="0">
                <a:solidFill>
                  <a:srgbClr val="000000"/>
                </a:solidFill>
                <a:latin typeface="Verdana" panose="020B0604030504040204" pitchFamily="34" charset="0"/>
                <a:ea typeface="Verdana" panose="020B0604030504040204" pitchFamily="34" charset="0"/>
                <a:cs typeface="Verdana" panose="020B0604030504040204" pitchFamily="34" charset="0"/>
              </a:rPr>
              <a:t>t</a:t>
            </a:r>
            <a:r>
              <a:rPr lang="fr-FR" dirty="0" smtClean="0">
                <a:solidFill>
                  <a:srgbClr val="000000"/>
                </a:solidFill>
                <a:latin typeface="Verdana" panose="020B0604030504040204" pitchFamily="34" charset="0"/>
                <a:ea typeface="Verdana" panose="020B0604030504040204" pitchFamily="34" charset="0"/>
                <a:cs typeface="Verdana" panose="020B0604030504040204" pitchFamily="34" charset="0"/>
              </a:rPr>
              <a:t>outes </a:t>
            </a:r>
            <a:r>
              <a:rPr lang="fr-FR" dirty="0">
                <a:solidFill>
                  <a:srgbClr val="000000"/>
                </a:solidFill>
                <a:latin typeface="Verdana" panose="020B0604030504040204" pitchFamily="34" charset="0"/>
                <a:ea typeface="Verdana" panose="020B0604030504040204" pitchFamily="34" charset="0"/>
                <a:cs typeface="Verdana" panose="020B0604030504040204" pitchFamily="34" charset="0"/>
              </a:rPr>
              <a:t>les pièces produites au soutien des moyens doivent être annexées à la requête.</a:t>
            </a:r>
          </a:p>
          <a:p>
            <a:endParaRPr lang="fr-FR" dirty="0"/>
          </a:p>
        </p:txBody>
      </p:sp>
    </p:spTree>
    <p:extLst>
      <p:ext uri="{BB962C8B-B14F-4D97-AF65-F5344CB8AC3E}">
        <p14:creationId xmlns:p14="http://schemas.microsoft.com/office/powerpoint/2010/main" val="22757289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DB0736D-AA9A-7A42-9B79-519175369B63}"/>
              </a:ext>
            </a:extLst>
          </p:cNvPr>
          <p:cNvSpPr>
            <a:spLocks noGrp="1"/>
          </p:cNvSpPr>
          <p:nvPr>
            <p:ph type="title"/>
          </p:nvPr>
        </p:nvSpPr>
        <p:spPr>
          <a:xfrm>
            <a:off x="838200" y="1"/>
            <a:ext cx="10515600" cy="1195754"/>
          </a:xfrm>
        </p:spPr>
        <p:txBody>
          <a:bodyPr>
            <a:noAutofit/>
          </a:bodyPr>
          <a:lstStyle/>
          <a:p>
            <a:pPr algn="ctr"/>
            <a:r>
              <a:rPr lang="fr-FR" sz="3600" b="1" dirty="0">
                <a:latin typeface="Verdana" panose="020B0604030504040204" pitchFamily="34" charset="0"/>
                <a:ea typeface="Verdana" panose="020B0604030504040204" pitchFamily="34" charset="0"/>
                <a:cs typeface="Verdana" panose="020B0604030504040204" pitchFamily="34" charset="0"/>
              </a:rPr>
              <a:t>LIEU DU DÉPÔT DE LA REQUÊTE (AU CHOIX)</a:t>
            </a:r>
          </a:p>
        </p:txBody>
      </p:sp>
      <p:sp>
        <p:nvSpPr>
          <p:cNvPr id="3" name="Espace réservé du contenu 2">
            <a:extLst>
              <a:ext uri="{FF2B5EF4-FFF2-40B4-BE49-F238E27FC236}">
                <a16:creationId xmlns:a16="http://schemas.microsoft.com/office/drawing/2014/main" xmlns="" id="{B698DB58-E53B-0840-AFF4-780C68288EAD}"/>
              </a:ext>
            </a:extLst>
          </p:cNvPr>
          <p:cNvSpPr>
            <a:spLocks noGrp="1"/>
          </p:cNvSpPr>
          <p:nvPr>
            <p:ph idx="1"/>
          </p:nvPr>
        </p:nvSpPr>
        <p:spPr>
          <a:xfrm>
            <a:off x="504091" y="1488831"/>
            <a:ext cx="11172093" cy="5122984"/>
          </a:xfrm>
        </p:spPr>
        <p:txBody>
          <a:bodyPr>
            <a:normAutofit/>
          </a:bodyPr>
          <a:lstStyle/>
          <a:p>
            <a:pPr lvl="0" algn="just"/>
            <a:r>
              <a:rPr lang="fr-FR" dirty="0">
                <a:solidFill>
                  <a:srgbClr val="000000"/>
                </a:solidFill>
                <a:latin typeface="Verdana" panose="020B0604030504040204" pitchFamily="34" charset="0"/>
                <a:ea typeface="Verdana" panose="020B0604030504040204" pitchFamily="34" charset="0"/>
                <a:cs typeface="Verdana" panose="020B0604030504040204" pitchFamily="34" charset="0"/>
              </a:rPr>
              <a:t>soit directement au greffe de la HCC qui en délivre récépissé immédiatement;  </a:t>
            </a:r>
          </a:p>
          <a:p>
            <a:pPr lvl="0" algn="just"/>
            <a:r>
              <a:rPr lang="fr-FR" dirty="0">
                <a:solidFill>
                  <a:srgbClr val="000000"/>
                </a:solidFill>
                <a:latin typeface="Verdana" panose="020B0604030504040204" pitchFamily="34" charset="0"/>
                <a:ea typeface="Verdana" panose="020B0604030504040204" pitchFamily="34" charset="0"/>
                <a:cs typeface="Verdana" panose="020B0604030504040204" pitchFamily="34" charset="0"/>
              </a:rPr>
              <a:t>soit par lettre recommandée avec accusé de réception au greffe de la HCC  : dans ce cas, l’accusé de réception tient lieu de récépissé, preuve du dépôt de la requête ; </a:t>
            </a:r>
          </a:p>
          <a:p>
            <a:pPr lvl="0" algn="just"/>
            <a:r>
              <a:rPr lang="fr-FR" dirty="0">
                <a:solidFill>
                  <a:srgbClr val="000000"/>
                </a:solidFill>
                <a:latin typeface="Verdana" panose="020B0604030504040204" pitchFamily="34" charset="0"/>
                <a:ea typeface="Verdana" panose="020B0604030504040204" pitchFamily="34" charset="0"/>
                <a:cs typeface="Verdana" panose="020B0604030504040204" pitchFamily="34" charset="0"/>
              </a:rPr>
              <a:t>soit directement, par exploit d’huissier,  au greffe du Tribunal de première instance dont relève le lieu de vote ou le domicile du requérant ; le greffe en délivre récépissé immédiatement et transmet la requête par la voie la plus rapide au greffe de la HCC ; </a:t>
            </a:r>
          </a:p>
          <a:p>
            <a:pPr lvl="0" algn="just"/>
            <a:r>
              <a:rPr lang="fr-FR" dirty="0">
                <a:solidFill>
                  <a:srgbClr val="000000"/>
                </a:solidFill>
                <a:latin typeface="Verdana" panose="020B0604030504040204" pitchFamily="34" charset="0"/>
                <a:ea typeface="Verdana" panose="020B0604030504040204" pitchFamily="34" charset="0"/>
                <a:cs typeface="Verdana" panose="020B0604030504040204" pitchFamily="34" charset="0"/>
              </a:rPr>
              <a:t>soit auprès du Chef d’arrondissement administratif pour les localités dépourvues de service postal contre délivrance de reçu tenant lieu de récépissé. Le chef d’arrondissement transmet ladite requête par la voie la plus rapide au greffe de la HCC ; </a:t>
            </a:r>
          </a:p>
          <a:p>
            <a:pPr lvl="0" algn="just"/>
            <a:r>
              <a:rPr lang="fr-FR" dirty="0">
                <a:solidFill>
                  <a:srgbClr val="000000"/>
                </a:solidFill>
                <a:latin typeface="Verdana" panose="020B0604030504040204" pitchFamily="34" charset="0"/>
                <a:ea typeface="Verdana" panose="020B0604030504040204" pitchFamily="34" charset="0"/>
                <a:cs typeface="Verdana" panose="020B0604030504040204" pitchFamily="34" charset="0"/>
              </a:rPr>
              <a:t>soit auprès de la Commission Electorale Nationale Indépendante ou </a:t>
            </a:r>
            <a:r>
              <a:rPr lang="fr-FR" dirty="0" smtClean="0">
                <a:solidFill>
                  <a:srgbClr val="000000"/>
                </a:solidFill>
                <a:latin typeface="Verdana" panose="020B0604030504040204" pitchFamily="34" charset="0"/>
                <a:ea typeface="Verdana" panose="020B0604030504040204" pitchFamily="34" charset="0"/>
                <a:cs typeface="Verdana" panose="020B0604030504040204" pitchFamily="34" charset="0"/>
              </a:rPr>
              <a:t>l’un </a:t>
            </a:r>
            <a:r>
              <a:rPr lang="fr-FR" dirty="0">
                <a:solidFill>
                  <a:srgbClr val="000000"/>
                </a:solidFill>
                <a:latin typeface="Verdana" panose="020B0604030504040204" pitchFamily="34" charset="0"/>
                <a:ea typeface="Verdana" panose="020B0604030504040204" pitchFamily="34" charset="0"/>
                <a:cs typeface="Verdana" panose="020B0604030504040204" pitchFamily="34" charset="0"/>
              </a:rPr>
              <a:t>de ses démembrements, qui la transmet au greffe de la HCC. </a:t>
            </a:r>
          </a:p>
          <a:p>
            <a:endParaRPr lang="fr-FR" dirty="0"/>
          </a:p>
        </p:txBody>
      </p:sp>
    </p:spTree>
    <p:extLst>
      <p:ext uri="{BB962C8B-B14F-4D97-AF65-F5344CB8AC3E}">
        <p14:creationId xmlns:p14="http://schemas.microsoft.com/office/powerpoint/2010/main" val="23881559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6D3FA02-E78D-364A-ACBC-699F0CF7910B}"/>
              </a:ext>
            </a:extLst>
          </p:cNvPr>
          <p:cNvSpPr>
            <a:spLocks noGrp="1"/>
          </p:cNvSpPr>
          <p:nvPr>
            <p:ph type="title"/>
          </p:nvPr>
        </p:nvSpPr>
        <p:spPr>
          <a:xfrm>
            <a:off x="838200" y="82062"/>
            <a:ext cx="10515600" cy="1125416"/>
          </a:xfrm>
        </p:spPr>
        <p:txBody>
          <a:bodyPr>
            <a:normAutofit fontScale="90000"/>
          </a:bodyPr>
          <a:lstStyle/>
          <a:p>
            <a:pPr algn="ctr"/>
            <a:r>
              <a:rPr lang="fr-FR" sz="3600" b="1" dirty="0">
                <a:latin typeface="Verdana" panose="020B0604030504040204" pitchFamily="34" charset="0"/>
                <a:ea typeface="Verdana" panose="020B0604030504040204" pitchFamily="34" charset="0"/>
                <a:cs typeface="Verdana" panose="020B0604030504040204" pitchFamily="34" charset="0"/>
              </a:rPr>
              <a:t>MODES DE PREUVE </a:t>
            </a:r>
            <a:br>
              <a:rPr lang="fr-FR" sz="3600" b="1" dirty="0">
                <a:latin typeface="Verdana" panose="020B0604030504040204" pitchFamily="34" charset="0"/>
                <a:ea typeface="Verdana" panose="020B0604030504040204" pitchFamily="34" charset="0"/>
                <a:cs typeface="Verdana" panose="020B0604030504040204" pitchFamily="34" charset="0"/>
              </a:rPr>
            </a:br>
            <a:r>
              <a:rPr lang="fr-FR" sz="3600" b="1" dirty="0">
                <a:latin typeface="Verdana" panose="020B0604030504040204" pitchFamily="34" charset="0"/>
                <a:ea typeface="Verdana" panose="020B0604030504040204" pitchFamily="34" charset="0"/>
                <a:cs typeface="Verdana" panose="020B0604030504040204" pitchFamily="34" charset="0"/>
              </a:rPr>
              <a:t>(PIÈCES À ANNEXER À LA REQUÊTE)</a:t>
            </a:r>
          </a:p>
        </p:txBody>
      </p:sp>
      <p:sp>
        <p:nvSpPr>
          <p:cNvPr id="3" name="Espace réservé du contenu 2">
            <a:extLst>
              <a:ext uri="{FF2B5EF4-FFF2-40B4-BE49-F238E27FC236}">
                <a16:creationId xmlns:a16="http://schemas.microsoft.com/office/drawing/2014/main" xmlns="" id="{FC81D94F-CEA8-5743-91D4-FDBC23BC502C}"/>
              </a:ext>
            </a:extLst>
          </p:cNvPr>
          <p:cNvSpPr>
            <a:spLocks noGrp="1"/>
          </p:cNvSpPr>
          <p:nvPr>
            <p:ph idx="1"/>
          </p:nvPr>
        </p:nvSpPr>
        <p:spPr>
          <a:xfrm>
            <a:off x="838200" y="1500554"/>
            <a:ext cx="10515600" cy="5099538"/>
          </a:xfrm>
        </p:spPr>
        <p:txBody>
          <a:bodyPr/>
          <a:lstStyle/>
          <a:p>
            <a:pPr algn="just"/>
            <a:r>
              <a:rPr lang="fr-FR" dirty="0">
                <a:solidFill>
                  <a:srgbClr val="000000"/>
                </a:solidFill>
                <a:latin typeface="Verdana" panose="020B0604030504040204" pitchFamily="34" charset="0"/>
                <a:ea typeface="Verdana" panose="020B0604030504040204" pitchFamily="34" charset="0"/>
                <a:cs typeface="Verdana" panose="020B0604030504040204" pitchFamily="34" charset="0"/>
              </a:rPr>
              <a:t>documents authentiques ou officiels,</a:t>
            </a:r>
          </a:p>
          <a:p>
            <a:pPr algn="just"/>
            <a:r>
              <a:rPr lang="fr-FR" dirty="0">
                <a:solidFill>
                  <a:srgbClr val="000000"/>
                </a:solidFill>
                <a:latin typeface="Verdana" panose="020B0604030504040204" pitchFamily="34" charset="0"/>
                <a:ea typeface="Verdana" panose="020B0604030504040204" pitchFamily="34" charset="0"/>
                <a:cs typeface="Verdana" panose="020B0604030504040204" pitchFamily="34" charset="0"/>
              </a:rPr>
              <a:t>témoignages sous forme de déclaration écrite autonome (signée par chaque témoin) ou collective (signée par deux ou plusieurs témoins présents avec mention de leur nom), </a:t>
            </a:r>
          </a:p>
          <a:p>
            <a:pPr algn="just"/>
            <a:r>
              <a:rPr lang="fr-FR" dirty="0">
                <a:solidFill>
                  <a:srgbClr val="000000"/>
                </a:solidFill>
                <a:latin typeface="Verdana" panose="020B0604030504040204" pitchFamily="34" charset="0"/>
                <a:ea typeface="Verdana" panose="020B0604030504040204" pitchFamily="34" charset="0"/>
                <a:cs typeface="Verdana" panose="020B0604030504040204" pitchFamily="34" charset="0"/>
              </a:rPr>
              <a:t>autres supports que le requérant estime utiles.</a:t>
            </a:r>
          </a:p>
          <a:p>
            <a:pPr marL="0" indent="0" algn="just">
              <a:buNone/>
            </a:pPr>
            <a:r>
              <a:rPr lang="fr-FR" dirty="0">
                <a:latin typeface="Verdana" panose="020B0604030504040204" pitchFamily="34" charset="0"/>
                <a:ea typeface="Verdana" panose="020B0604030504040204" pitchFamily="34" charset="0"/>
                <a:cs typeface="Verdana" panose="020B0604030504040204" pitchFamily="34" charset="0"/>
              </a:rPr>
              <a:t>RAPPEL:</a:t>
            </a:r>
          </a:p>
          <a:p>
            <a:pPr algn="just">
              <a:buFontTx/>
              <a:buChar char="-"/>
            </a:pPr>
            <a:r>
              <a:rPr lang="fr-FR" dirty="0">
                <a:latin typeface="Verdana" panose="020B0604030504040204" pitchFamily="34" charset="0"/>
                <a:ea typeface="Verdana" panose="020B0604030504040204" pitchFamily="34" charset="0"/>
                <a:cs typeface="Verdana" panose="020B0604030504040204" pitchFamily="34" charset="0"/>
              </a:rPr>
              <a:t>Souveraineté d’appréciation de la Haute Cour quant au bienfondé des moyens et des preuves</a:t>
            </a:r>
          </a:p>
          <a:p>
            <a:pPr algn="just">
              <a:buFontTx/>
              <a:buChar char="-"/>
            </a:pPr>
            <a:r>
              <a:rPr lang="fr-FR" dirty="0">
                <a:latin typeface="Verdana" panose="020B0604030504040204" pitchFamily="34" charset="0"/>
                <a:ea typeface="Verdana" panose="020B0604030504040204" pitchFamily="34" charset="0"/>
                <a:cs typeface="Verdana" panose="020B0604030504040204" pitchFamily="34" charset="0"/>
              </a:rPr>
              <a:t>Le requérant doit démontrer l’impact de la violation des principes ci-dessus sur </a:t>
            </a:r>
            <a:r>
              <a:rPr lang="fr-FR">
                <a:latin typeface="Verdana" panose="020B0604030504040204" pitchFamily="34" charset="0"/>
                <a:ea typeface="Verdana" panose="020B0604030504040204" pitchFamily="34" charset="0"/>
                <a:cs typeface="Verdana" panose="020B0604030504040204" pitchFamily="34" charset="0"/>
              </a:rPr>
              <a:t>les </a:t>
            </a:r>
            <a:r>
              <a:rPr lang="fr-FR" smtClean="0">
                <a:latin typeface="Verdana" panose="020B0604030504040204" pitchFamily="34" charset="0"/>
                <a:ea typeface="Verdana" panose="020B0604030504040204" pitchFamily="34" charset="0"/>
                <a:cs typeface="Verdana" panose="020B0604030504040204" pitchFamily="34" charset="0"/>
              </a:rPr>
              <a:t>élections. </a:t>
            </a:r>
            <a:endParaRPr lang="fr-FR"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4815664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QU’EST-CE QU’UN DEPUTE ?</a:t>
            </a:r>
            <a:endParaRPr lang="fr-FR" dirty="0"/>
          </a:p>
        </p:txBody>
      </p:sp>
      <p:sp>
        <p:nvSpPr>
          <p:cNvPr id="3" name="Espace réservé du contenu 2"/>
          <p:cNvSpPr>
            <a:spLocks noGrp="1"/>
          </p:cNvSpPr>
          <p:nvPr>
            <p:ph idx="1"/>
          </p:nvPr>
        </p:nvSpPr>
        <p:spPr/>
        <p:txBody>
          <a:bodyPr>
            <a:normAutofit lnSpcReduction="10000"/>
          </a:bodyPr>
          <a:lstStyle/>
          <a:p>
            <a:r>
              <a:rPr lang="fr-FR" sz="2800" b="1" dirty="0"/>
              <a:t>Un député est un élu qui, à l’Assemblée nationale, </a:t>
            </a:r>
            <a:r>
              <a:rPr lang="fr-FR" sz="2800" b="1" dirty="0" smtClean="0"/>
              <a:t>a un rôle de représentation, participe </a:t>
            </a:r>
            <a:r>
              <a:rPr lang="fr-FR" sz="2800" b="1" dirty="0"/>
              <a:t>au travail législatif et au travail de contrôle du </a:t>
            </a:r>
            <a:r>
              <a:rPr lang="fr-FR" sz="2800" b="1" dirty="0" smtClean="0"/>
              <a:t>Gouvernement.</a:t>
            </a:r>
          </a:p>
          <a:p>
            <a:r>
              <a:rPr lang="fr-FR" sz="2800" dirty="0"/>
              <a:t>Il appartient obligatoirement à l’une </a:t>
            </a:r>
            <a:r>
              <a:rPr lang="fr-FR" sz="2800" dirty="0" smtClean="0"/>
              <a:t>des </a:t>
            </a:r>
            <a:r>
              <a:rPr lang="fr-FR" sz="2800" b="1" dirty="0"/>
              <a:t>commissions permanentes</a:t>
            </a:r>
            <a:r>
              <a:rPr lang="fr-FR" sz="2800" dirty="0"/>
              <a:t> de l’Assemblée, dont la fonction principale est de préparer le débat qui aura lieu en séance publique et qui aboutira au vote de la loi.</a:t>
            </a:r>
          </a:p>
        </p:txBody>
      </p:sp>
    </p:spTree>
    <p:extLst>
      <p:ext uri="{BB962C8B-B14F-4D97-AF65-F5344CB8AC3E}">
        <p14:creationId xmlns:p14="http://schemas.microsoft.com/office/powerpoint/2010/main" val="12576266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1</a:t>
            </a:r>
            <a:r>
              <a:rPr lang="fr-FR" baseline="30000" dirty="0" smtClean="0"/>
              <a:t>ère</a:t>
            </a:r>
            <a:r>
              <a:rPr lang="fr-FR" dirty="0" smtClean="0"/>
              <a:t> MISSION: REPRESENTER</a:t>
            </a:r>
            <a:endParaRPr lang="fr-FR" dirty="0"/>
          </a:p>
        </p:txBody>
      </p:sp>
      <p:sp>
        <p:nvSpPr>
          <p:cNvPr id="3" name="Espace réservé du contenu 2"/>
          <p:cNvSpPr>
            <a:spLocks noGrp="1"/>
          </p:cNvSpPr>
          <p:nvPr>
            <p:ph idx="1"/>
          </p:nvPr>
        </p:nvSpPr>
        <p:spPr/>
        <p:txBody>
          <a:bodyPr/>
          <a:lstStyle/>
          <a:p>
            <a:r>
              <a:rPr lang="fr-FR" dirty="0"/>
              <a:t>La première mission des députés est de </a:t>
            </a:r>
            <a:r>
              <a:rPr lang="fr-FR" b="1" dirty="0"/>
              <a:t>représenter les </a:t>
            </a:r>
            <a:r>
              <a:rPr lang="fr-FR" b="1" dirty="0" smtClean="0"/>
              <a:t>Malgaches </a:t>
            </a:r>
            <a:r>
              <a:rPr lang="fr-FR" dirty="0"/>
              <a:t>dans leurs diversités politiques et de </a:t>
            </a:r>
            <a:r>
              <a:rPr lang="fr-FR" b="1" dirty="0"/>
              <a:t>faire vivre le débat d’idées </a:t>
            </a:r>
            <a:r>
              <a:rPr lang="fr-FR" dirty="0"/>
              <a:t>au sein de la démocratie</a:t>
            </a:r>
            <a:r>
              <a:rPr lang="fr-FR" dirty="0" smtClean="0"/>
              <a:t>.</a:t>
            </a:r>
          </a:p>
          <a:p>
            <a:r>
              <a:rPr lang="fr-FR" dirty="0"/>
              <a:t>Contrairement à une idée reçue, le député ne représente pas uniquement sa circonscription mais </a:t>
            </a:r>
            <a:r>
              <a:rPr lang="fr-FR" dirty="0" smtClean="0"/>
              <a:t>Madagascar </a:t>
            </a:r>
            <a:r>
              <a:rPr lang="fr-FR" dirty="0"/>
              <a:t>toute entière. Il détient un </a:t>
            </a:r>
            <a:r>
              <a:rPr lang="fr-FR" b="1" dirty="0"/>
              <a:t>« mandat national »</a:t>
            </a:r>
            <a:r>
              <a:rPr lang="fr-FR" dirty="0"/>
              <a:t>: c’est en pensant aux intérêts de </a:t>
            </a:r>
            <a:r>
              <a:rPr lang="fr-FR" b="1" dirty="0"/>
              <a:t>tous les </a:t>
            </a:r>
            <a:r>
              <a:rPr lang="fr-FR" b="1" dirty="0" smtClean="0"/>
              <a:t>Malgaches </a:t>
            </a:r>
            <a:r>
              <a:rPr lang="fr-FR" dirty="0"/>
              <a:t>qu’il doit prendre ses décisions, notamment lors du vote des lois</a:t>
            </a:r>
            <a:r>
              <a:rPr lang="fr-FR" dirty="0" smtClean="0"/>
              <a:t>.</a:t>
            </a:r>
          </a:p>
          <a:p>
            <a:r>
              <a:rPr lang="fr-FR" dirty="0"/>
              <a:t>Mais naturellement, chaque député défend les intérêts de sa circonscription d’élection </a:t>
            </a:r>
            <a:r>
              <a:rPr lang="fr-FR" dirty="0" smtClean="0"/>
              <a:t>au niveau de la capitale</a:t>
            </a:r>
            <a:r>
              <a:rPr lang="fr-FR" dirty="0" smtClean="0"/>
              <a:t>, </a:t>
            </a:r>
            <a:r>
              <a:rPr lang="fr-FR" dirty="0"/>
              <a:t>par exemple en matière d’emplois ou d’équipements.</a:t>
            </a:r>
            <a:endParaRPr lang="fr-FR" dirty="0" smtClean="0"/>
          </a:p>
          <a:p>
            <a:endParaRPr lang="fr-FR" dirty="0"/>
          </a:p>
        </p:txBody>
      </p:sp>
    </p:spTree>
    <p:extLst>
      <p:ext uri="{BB962C8B-B14F-4D97-AF65-F5344CB8AC3E}">
        <p14:creationId xmlns:p14="http://schemas.microsoft.com/office/powerpoint/2010/main" val="35181631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2</a:t>
            </a:r>
            <a:r>
              <a:rPr lang="fr-FR" baseline="30000" dirty="0" smtClean="0"/>
              <a:t>ème</a:t>
            </a:r>
            <a:r>
              <a:rPr lang="fr-FR" dirty="0" smtClean="0"/>
              <a:t> MISSION: PARTICIPER AU TRAVAIL LEGISLATIF</a:t>
            </a:r>
            <a:endParaRPr lang="fr-FR" dirty="0"/>
          </a:p>
        </p:txBody>
      </p:sp>
      <p:sp>
        <p:nvSpPr>
          <p:cNvPr id="3" name="Espace réservé du contenu 2"/>
          <p:cNvSpPr>
            <a:spLocks noGrp="1"/>
          </p:cNvSpPr>
          <p:nvPr>
            <p:ph idx="1"/>
          </p:nvPr>
        </p:nvSpPr>
        <p:spPr/>
        <p:txBody>
          <a:bodyPr>
            <a:normAutofit/>
          </a:bodyPr>
          <a:lstStyle/>
          <a:p>
            <a:r>
              <a:rPr lang="fr-FR" sz="3600" dirty="0" smtClean="0"/>
              <a:t>Par le dépôt d’amendement et/ou de propositions de lois;</a:t>
            </a:r>
          </a:p>
          <a:p>
            <a:r>
              <a:rPr lang="fr-FR" sz="3600" dirty="0" smtClean="0"/>
              <a:t>Par l’examen des textes en commission et en séance publique;</a:t>
            </a:r>
          </a:p>
          <a:p>
            <a:r>
              <a:rPr lang="fr-FR" sz="3600" dirty="0" smtClean="0"/>
              <a:t>Par le vote ou le rejet de la loi.</a:t>
            </a:r>
            <a:endParaRPr lang="fr-FR" sz="3600" dirty="0"/>
          </a:p>
        </p:txBody>
      </p:sp>
    </p:spTree>
    <p:extLst>
      <p:ext uri="{BB962C8B-B14F-4D97-AF65-F5344CB8AC3E}">
        <p14:creationId xmlns:p14="http://schemas.microsoft.com/office/powerpoint/2010/main" val="30504356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PARTICIPER AU CONTRÔLE </a:t>
            </a:r>
            <a:br>
              <a:rPr lang="fr-FR" dirty="0" smtClean="0"/>
            </a:br>
            <a:r>
              <a:rPr lang="fr-FR" dirty="0" smtClean="0"/>
              <a:t>DU GOUVERNEMENT</a:t>
            </a:r>
            <a:endParaRPr lang="fr-FR" dirty="0"/>
          </a:p>
        </p:txBody>
      </p:sp>
      <p:sp>
        <p:nvSpPr>
          <p:cNvPr id="3" name="Espace réservé du contenu 2"/>
          <p:cNvSpPr>
            <a:spLocks noGrp="1"/>
          </p:cNvSpPr>
          <p:nvPr>
            <p:ph idx="1"/>
          </p:nvPr>
        </p:nvSpPr>
        <p:spPr/>
        <p:txBody>
          <a:bodyPr>
            <a:normAutofit fontScale="92500" lnSpcReduction="20000"/>
          </a:bodyPr>
          <a:lstStyle/>
          <a:p>
            <a:r>
              <a:rPr lang="fr-FR" sz="3600" dirty="0" smtClean="0"/>
              <a:t>Par les questions écrites ou orales au gouvernement;</a:t>
            </a:r>
          </a:p>
          <a:p>
            <a:r>
              <a:rPr lang="fr-FR" sz="3600" dirty="0" smtClean="0"/>
              <a:t>Par l’évaluation des politiques publiques;</a:t>
            </a:r>
          </a:p>
          <a:p>
            <a:r>
              <a:rPr lang="fr-FR" sz="3600" dirty="0" smtClean="0"/>
              <a:t>Par la création d’une commission parlementaire d’enquête;</a:t>
            </a:r>
          </a:p>
          <a:p>
            <a:r>
              <a:rPr lang="fr-FR" sz="3600" dirty="0" smtClean="0"/>
              <a:t>Par la signature d’une motion de censure, mettre en cause la responsabilité politique du gouvernement.</a:t>
            </a:r>
            <a:endParaRPr lang="fr-FR" sz="3600" dirty="0"/>
          </a:p>
        </p:txBody>
      </p:sp>
    </p:spTree>
    <p:extLst>
      <p:ext uri="{BB962C8B-B14F-4D97-AF65-F5344CB8AC3E}">
        <p14:creationId xmlns:p14="http://schemas.microsoft.com/office/powerpoint/2010/main" val="194743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LES NOTIONS DE SEXE ET GENRE</a:t>
            </a:r>
            <a:endParaRPr lang="fr-FR" dirty="0"/>
          </a:p>
        </p:txBody>
      </p:sp>
      <p:sp>
        <p:nvSpPr>
          <p:cNvPr id="3" name="Espace réservé du contenu 2"/>
          <p:cNvSpPr>
            <a:spLocks noGrp="1"/>
          </p:cNvSpPr>
          <p:nvPr>
            <p:ph idx="1"/>
          </p:nvPr>
        </p:nvSpPr>
        <p:spPr/>
        <p:txBody>
          <a:bodyPr>
            <a:normAutofit/>
          </a:bodyPr>
          <a:lstStyle/>
          <a:p>
            <a:r>
              <a:rPr lang="fr-FR" sz="2400" dirty="0"/>
              <a:t>Le « sexe » est l’ensemble des caractéristiques biologiques, héréditaires et génétiques qui organisent les individus en deux catégories : mâle et femelle.  </a:t>
            </a:r>
          </a:p>
          <a:p>
            <a:r>
              <a:rPr lang="fr-FR" sz="2400" dirty="0"/>
              <a:t>Le sexe fait référence aux différences anatomiques et biologiques entre hommes et femmes, mâles et femelles. </a:t>
            </a:r>
            <a:endParaRPr lang="fr-FR" sz="2400" dirty="0" smtClean="0"/>
          </a:p>
          <a:p>
            <a:r>
              <a:rPr lang="fr-FR" sz="2400" dirty="0" smtClean="0"/>
              <a:t>Ainsi</a:t>
            </a:r>
            <a:r>
              <a:rPr lang="fr-FR" sz="2400" dirty="0"/>
              <a:t>, lorsqu’on parle du sexe, il s’agit du sexe </a:t>
            </a:r>
            <a:r>
              <a:rPr lang="fr-FR" sz="2400" dirty="0" smtClean="0"/>
              <a:t>biologique.</a:t>
            </a:r>
            <a:endParaRPr lang="fr-FR" sz="2400" dirty="0"/>
          </a:p>
        </p:txBody>
      </p:sp>
    </p:spTree>
    <p:extLst>
      <p:ext uri="{BB962C8B-B14F-4D97-AF65-F5344CB8AC3E}">
        <p14:creationId xmlns:p14="http://schemas.microsoft.com/office/powerpoint/2010/main" val="7449142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RÔLE PARTICULIER DES FEMMES DEPUTEES</a:t>
            </a:r>
            <a:endParaRPr lang="fr-FR" dirty="0"/>
          </a:p>
        </p:txBody>
      </p:sp>
      <p:sp>
        <p:nvSpPr>
          <p:cNvPr id="3" name="Espace réservé du contenu 2"/>
          <p:cNvSpPr>
            <a:spLocks noGrp="1"/>
          </p:cNvSpPr>
          <p:nvPr>
            <p:ph idx="1"/>
          </p:nvPr>
        </p:nvSpPr>
        <p:spPr/>
        <p:txBody>
          <a:bodyPr/>
          <a:lstStyle/>
          <a:p>
            <a:r>
              <a:rPr lang="fr-FR" dirty="0"/>
              <a:t>Les femmes parlementaires </a:t>
            </a:r>
            <a:r>
              <a:rPr lang="fr-FR" dirty="0" smtClean="0"/>
              <a:t>constituent </a:t>
            </a:r>
            <a:r>
              <a:rPr lang="fr-FR" dirty="0"/>
              <a:t>le </a:t>
            </a:r>
            <a:r>
              <a:rPr lang="fr-FR" b="1" dirty="0"/>
              <a:t>dernier rempart </a:t>
            </a:r>
            <a:r>
              <a:rPr lang="fr-FR" dirty="0"/>
              <a:t>pour les femmes dans la promotion et la défense des droits de la femme et la prise en compte de l’égalité des genres dans tous les domaines de la vie nationale et régionale. </a:t>
            </a:r>
            <a:endParaRPr lang="fr-FR" dirty="0" smtClean="0"/>
          </a:p>
          <a:p>
            <a:r>
              <a:rPr lang="fr-FR" dirty="0"/>
              <a:t> L’intégration dans la législation nationale des principes énoncés dans les instruments juridiques internationaux, ou régionaux est une nécessité pour une application efficace de ces principes fondamentaux garantis par les conventions et déclarations des Nations </a:t>
            </a:r>
            <a:r>
              <a:rPr lang="fr-FR" dirty="0" smtClean="0"/>
              <a:t>Unies.</a:t>
            </a:r>
          </a:p>
          <a:p>
            <a:r>
              <a:rPr lang="fr-FR" dirty="0" smtClean="0"/>
              <a:t>Le </a:t>
            </a:r>
            <a:r>
              <a:rPr lang="fr-FR" dirty="0"/>
              <a:t>rôle des femmes parlementaires se révèle important dans le processus d’harmonisation des textes juridiques et de contrôle de son application. </a:t>
            </a:r>
          </a:p>
          <a:p>
            <a:endParaRPr lang="fr-FR" dirty="0"/>
          </a:p>
        </p:txBody>
      </p:sp>
    </p:spTree>
    <p:extLst>
      <p:ext uri="{BB962C8B-B14F-4D97-AF65-F5344CB8AC3E}">
        <p14:creationId xmlns:p14="http://schemas.microsoft.com/office/powerpoint/2010/main" val="1171975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RÔLE DANS LE VOTE DES LOIS</a:t>
            </a:r>
            <a:endParaRPr lang="fr-FR" dirty="0"/>
          </a:p>
        </p:txBody>
      </p:sp>
      <p:sp>
        <p:nvSpPr>
          <p:cNvPr id="3" name="Espace réservé du contenu 2"/>
          <p:cNvSpPr>
            <a:spLocks noGrp="1"/>
          </p:cNvSpPr>
          <p:nvPr>
            <p:ph idx="1"/>
          </p:nvPr>
        </p:nvSpPr>
        <p:spPr/>
        <p:txBody>
          <a:bodyPr/>
          <a:lstStyle/>
          <a:p>
            <a:r>
              <a:rPr lang="fr-FR" dirty="0" smtClean="0"/>
              <a:t>La </a:t>
            </a:r>
            <a:r>
              <a:rPr lang="fr-FR" dirty="0"/>
              <a:t>femme parlementaire peut initier et faire une proposition de loi relative à un domaine qui n’a pas encore intégré l’égalité des genres et les droits de la femme</a:t>
            </a:r>
            <a:r>
              <a:rPr lang="fr-FR" dirty="0" smtClean="0"/>
              <a:t>.</a:t>
            </a:r>
          </a:p>
          <a:p>
            <a:r>
              <a:rPr lang="fr-FR" dirty="0"/>
              <a:t>Les femmes parlementaires doivent s’engager dans différentes commissions parlementaires : économico-financière, femme et famille, politico-administrative, juridique, </a:t>
            </a:r>
            <a:r>
              <a:rPr lang="fr-FR" dirty="0" smtClean="0"/>
              <a:t>etc. et y défendre </a:t>
            </a:r>
            <a:r>
              <a:rPr lang="fr-FR" dirty="0"/>
              <a:t>le principe de l’égalité des genres et les droits de la femme tout au long des travaux quelle que soit la commission à laquelle elle appartient. </a:t>
            </a:r>
          </a:p>
          <a:p>
            <a:r>
              <a:rPr lang="fr-FR" dirty="0" smtClean="0"/>
              <a:t>Députées </a:t>
            </a:r>
            <a:r>
              <a:rPr lang="fr-FR" dirty="0"/>
              <a:t>ou </a:t>
            </a:r>
            <a:r>
              <a:rPr lang="fr-FR" dirty="0" smtClean="0"/>
              <a:t>Sénatrices </a:t>
            </a:r>
            <a:r>
              <a:rPr lang="fr-FR" dirty="0"/>
              <a:t>doivent participer activement au débat parlementaire et </a:t>
            </a:r>
            <a:r>
              <a:rPr lang="fr-FR" dirty="0" smtClean="0"/>
              <a:t>influencer </a:t>
            </a:r>
            <a:r>
              <a:rPr lang="fr-FR" dirty="0"/>
              <a:t>le vote des lois en faveur de la stratégie de genre et de la protection des droits fondamentaux de la </a:t>
            </a:r>
            <a:r>
              <a:rPr lang="fr-FR" dirty="0" smtClean="0"/>
              <a:t>femme.  </a:t>
            </a:r>
            <a:endParaRPr lang="fr-FR" dirty="0"/>
          </a:p>
        </p:txBody>
      </p:sp>
    </p:spTree>
    <p:extLst>
      <p:ext uri="{BB962C8B-B14F-4D97-AF65-F5344CB8AC3E}">
        <p14:creationId xmlns:p14="http://schemas.microsoft.com/office/powerpoint/2010/main" val="7095418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 Rôle dans le contrôle parlementaire </a:t>
            </a:r>
          </a:p>
        </p:txBody>
      </p:sp>
      <p:sp>
        <p:nvSpPr>
          <p:cNvPr id="3" name="Espace réservé du contenu 2"/>
          <p:cNvSpPr>
            <a:spLocks noGrp="1"/>
          </p:cNvSpPr>
          <p:nvPr>
            <p:ph idx="1"/>
          </p:nvPr>
        </p:nvSpPr>
        <p:spPr/>
        <p:txBody>
          <a:bodyPr/>
          <a:lstStyle/>
          <a:p>
            <a:r>
              <a:rPr lang="fr-FR" dirty="0"/>
              <a:t>La femme parlementaire peut initier </a:t>
            </a:r>
            <a:r>
              <a:rPr lang="fr-FR" dirty="0" smtClean="0"/>
              <a:t>les moyens de contrôle </a:t>
            </a:r>
            <a:r>
              <a:rPr lang="fr-FR" dirty="0"/>
              <a:t>pour interpeller le gouvernement ou les entreprises et les services publics sur l’exécution et l’application des lois relatives à la promotion de l’égalité des genres et des droits de la femme. </a:t>
            </a:r>
          </a:p>
        </p:txBody>
      </p:sp>
    </p:spTree>
    <p:extLst>
      <p:ext uri="{BB962C8B-B14F-4D97-AF65-F5344CB8AC3E}">
        <p14:creationId xmlns:p14="http://schemas.microsoft.com/office/powerpoint/2010/main" val="16916459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RÔLE A LA BASE</a:t>
            </a:r>
            <a:endParaRPr lang="fr-FR" dirty="0"/>
          </a:p>
        </p:txBody>
      </p:sp>
      <p:sp>
        <p:nvSpPr>
          <p:cNvPr id="3" name="Espace réservé du contenu 2"/>
          <p:cNvSpPr>
            <a:spLocks noGrp="1"/>
          </p:cNvSpPr>
          <p:nvPr>
            <p:ph idx="1"/>
          </p:nvPr>
        </p:nvSpPr>
        <p:spPr/>
        <p:txBody>
          <a:bodyPr>
            <a:normAutofit/>
          </a:bodyPr>
          <a:lstStyle/>
          <a:p>
            <a:r>
              <a:rPr lang="fr-FR" sz="3200" dirty="0"/>
              <a:t>Pendant les vacances parlementaires, la femme parlementaire doit véhiculer un message de promotion de l’égalité des genres et des droits de la femme, notamment par des messages, des conférences, des séminaires, etc… tant pour ses électeurs que pour ses collègues. </a:t>
            </a:r>
          </a:p>
        </p:txBody>
      </p:sp>
    </p:spTree>
    <p:extLst>
      <p:ext uri="{BB962C8B-B14F-4D97-AF65-F5344CB8AC3E}">
        <p14:creationId xmlns:p14="http://schemas.microsoft.com/office/powerpoint/2010/main" val="9268809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LA REPRESENTATION NATIONALE</a:t>
            </a:r>
            <a:endParaRPr lang="fr-FR" dirty="0"/>
          </a:p>
        </p:txBody>
      </p:sp>
      <p:sp>
        <p:nvSpPr>
          <p:cNvPr id="3" name="Espace réservé du contenu 2"/>
          <p:cNvSpPr>
            <a:spLocks noGrp="1"/>
          </p:cNvSpPr>
          <p:nvPr>
            <p:ph idx="1"/>
          </p:nvPr>
        </p:nvSpPr>
        <p:spPr>
          <a:xfrm>
            <a:off x="677334" y="2172464"/>
            <a:ext cx="8596668" cy="3880773"/>
          </a:xfrm>
        </p:spPr>
        <p:txBody>
          <a:bodyPr>
            <a:normAutofit/>
          </a:bodyPr>
          <a:lstStyle/>
          <a:p>
            <a:endParaRPr lang="fr-FR" sz="2800" dirty="0" smtClean="0"/>
          </a:p>
          <a:p>
            <a:r>
              <a:rPr lang="fr-FR" sz="2800" dirty="0" smtClean="0"/>
              <a:t>Bien </a:t>
            </a:r>
            <a:r>
              <a:rPr lang="fr-FR" sz="2800" dirty="0"/>
              <a:t>qu’élu dans le cadre d’une circonscription, chaque député, compte tenu de la mission de vote de la loi et de contrôle de l’action du Gouvernement dévolue à l’Assemblée nationale, </a:t>
            </a:r>
            <a:r>
              <a:rPr lang="fr-FR" sz="2800" b="1" dirty="0"/>
              <a:t>représente la Nation tout entière et est à ce titre détenteur d’un mandat national</a:t>
            </a:r>
            <a:r>
              <a:rPr lang="fr-FR" sz="2800" b="1" dirty="0" smtClean="0"/>
              <a:t>.</a:t>
            </a:r>
            <a:r>
              <a:rPr lang="fr-FR" sz="2800" dirty="0" smtClean="0"/>
              <a:t> D’où le titre officiel de « </a:t>
            </a:r>
            <a:r>
              <a:rPr lang="fr-FR" sz="2800" b="1" dirty="0" smtClean="0"/>
              <a:t>Député de Madagascar</a:t>
            </a:r>
            <a:r>
              <a:rPr lang="fr-FR" sz="2800" dirty="0" smtClean="0"/>
              <a:t> ».</a:t>
            </a:r>
            <a:endParaRPr lang="fr-FR" sz="2800" b="1" dirty="0"/>
          </a:p>
        </p:txBody>
      </p:sp>
    </p:spTree>
    <p:extLst>
      <p:ext uri="{BB962C8B-B14F-4D97-AF65-F5344CB8AC3E}">
        <p14:creationId xmlns:p14="http://schemas.microsoft.com/office/powerpoint/2010/main" val="24377098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83E10AF-B98E-B549-8348-801C0DBC2970}"/>
              </a:ext>
            </a:extLst>
          </p:cNvPr>
          <p:cNvSpPr>
            <a:spLocks noGrp="1"/>
          </p:cNvSpPr>
          <p:nvPr>
            <p:ph type="title"/>
          </p:nvPr>
        </p:nvSpPr>
        <p:spPr>
          <a:xfrm>
            <a:off x="861646" y="2698017"/>
            <a:ext cx="10515600" cy="1325563"/>
          </a:xfrm>
        </p:spPr>
        <p:txBody>
          <a:bodyPr/>
          <a:lstStyle/>
          <a:p>
            <a:pPr algn="ctr"/>
            <a:r>
              <a:rPr lang="fr-FR" b="1" dirty="0">
                <a:latin typeface="Verdana" panose="020B0604030504040204" pitchFamily="34" charset="0"/>
                <a:ea typeface="Verdana" panose="020B0604030504040204" pitchFamily="34" charset="0"/>
                <a:cs typeface="Verdana" panose="020B0604030504040204" pitchFamily="34" charset="0"/>
              </a:rPr>
              <a:t>MERCI DE </a:t>
            </a:r>
            <a:r>
              <a:rPr lang="fr-FR" b="1">
                <a:latin typeface="Verdana" panose="020B0604030504040204" pitchFamily="34" charset="0"/>
                <a:ea typeface="Verdana" panose="020B0604030504040204" pitchFamily="34" charset="0"/>
                <a:cs typeface="Verdana" panose="020B0604030504040204" pitchFamily="34" charset="0"/>
              </a:rPr>
              <a:t>VOTRE </a:t>
            </a:r>
            <a:r>
              <a:rPr lang="fr-FR" b="1" smtClean="0">
                <a:latin typeface="Verdana" panose="020B0604030504040204" pitchFamily="34" charset="0"/>
                <a:ea typeface="Verdana" panose="020B0604030504040204" pitchFamily="34" charset="0"/>
                <a:cs typeface="Verdana" panose="020B0604030504040204" pitchFamily="34" charset="0"/>
              </a:rPr>
              <a:t>AIMABLE ATTENTION</a:t>
            </a:r>
            <a:endParaRPr lang="fr-FR"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716271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LES NOTIONS DE SEXE ET GENRE</a:t>
            </a:r>
          </a:p>
        </p:txBody>
      </p:sp>
      <p:sp>
        <p:nvSpPr>
          <p:cNvPr id="3" name="Espace réservé du contenu 2"/>
          <p:cNvSpPr>
            <a:spLocks noGrp="1"/>
          </p:cNvSpPr>
          <p:nvPr>
            <p:ph idx="1"/>
          </p:nvPr>
        </p:nvSpPr>
        <p:spPr/>
        <p:txBody>
          <a:bodyPr>
            <a:normAutofit/>
          </a:bodyPr>
          <a:lstStyle/>
          <a:p>
            <a:r>
              <a:rPr lang="fr-FR" sz="2000" dirty="0"/>
              <a:t>Le « </a:t>
            </a:r>
            <a:r>
              <a:rPr lang="fr-FR" sz="2000" b="1" dirty="0"/>
              <a:t>genre </a:t>
            </a:r>
            <a:r>
              <a:rPr lang="fr-FR" sz="2000" dirty="0"/>
              <a:t>» (issu de l’anglais </a:t>
            </a:r>
            <a:r>
              <a:rPr lang="fr-FR" sz="2000" b="1" dirty="0" err="1"/>
              <a:t>gender</a:t>
            </a:r>
            <a:r>
              <a:rPr lang="fr-FR" sz="2000" dirty="0"/>
              <a:t>) est un concept sociologique. Il se traduit en français par : « rapports sociaux des sexes » ou encore « rapports socialement et culturellement construits entre femmes et </a:t>
            </a:r>
            <a:r>
              <a:rPr lang="fr-FR" sz="2000" dirty="0" smtClean="0"/>
              <a:t>hommes. </a:t>
            </a:r>
          </a:p>
          <a:p>
            <a:r>
              <a:rPr lang="fr-FR" sz="2000" dirty="0"/>
              <a:t>Le genre est une notion qui fait référence à une construction politique et sociale de la différence des sexes. le genre renvoie à la classification sociale et culturelle entre masculin et féminin. </a:t>
            </a:r>
            <a:endParaRPr lang="fr-FR" sz="2000" dirty="0" smtClean="0"/>
          </a:p>
          <a:p>
            <a:r>
              <a:rPr lang="fr-FR" sz="2000" dirty="0"/>
              <a:t> Le “genre” se réfère aux </a:t>
            </a:r>
            <a:r>
              <a:rPr lang="fr-FR" sz="2000" b="1" dirty="0"/>
              <a:t>rôles et responsabilités </a:t>
            </a:r>
            <a:r>
              <a:rPr lang="fr-FR" sz="2000" dirty="0"/>
              <a:t>des femmes et des hommes que construit la société au sein d’une culture ou dans un espace donné.</a:t>
            </a:r>
          </a:p>
        </p:txBody>
      </p:sp>
    </p:spTree>
    <p:extLst>
      <p:ext uri="{BB962C8B-B14F-4D97-AF65-F5344CB8AC3E}">
        <p14:creationId xmlns:p14="http://schemas.microsoft.com/office/powerpoint/2010/main" val="2908309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DISCRIMINATIONS BASEES SUR LE GENRE</a:t>
            </a:r>
            <a:endParaRPr lang="fr-FR" dirty="0"/>
          </a:p>
        </p:txBody>
      </p:sp>
      <p:sp>
        <p:nvSpPr>
          <p:cNvPr id="3" name="Espace réservé du contenu 2"/>
          <p:cNvSpPr>
            <a:spLocks noGrp="1"/>
          </p:cNvSpPr>
          <p:nvPr>
            <p:ph idx="1"/>
          </p:nvPr>
        </p:nvSpPr>
        <p:spPr/>
        <p:txBody>
          <a:bodyPr/>
          <a:lstStyle/>
          <a:p>
            <a:r>
              <a:rPr lang="fr-FR" b="1" dirty="0"/>
              <a:t>Discrimination</a:t>
            </a:r>
            <a:r>
              <a:rPr lang="fr-FR" dirty="0"/>
              <a:t>: On parle de discrimination lorsqu’une personne est traitée différemment uniquement en fonction de son appartenance à un groupe ethnique, linguistique, national, « racial », religieux, social, sexuel</a:t>
            </a:r>
            <a:r>
              <a:rPr lang="fr-FR" dirty="0" smtClean="0"/>
              <a:t>… Les </a:t>
            </a:r>
            <a:r>
              <a:rPr lang="fr-FR" dirty="0"/>
              <a:t>discriminations sont, en général, négatives</a:t>
            </a:r>
            <a:r>
              <a:rPr lang="fr-FR" dirty="0" smtClean="0"/>
              <a:t>.</a:t>
            </a:r>
          </a:p>
          <a:p>
            <a:r>
              <a:rPr lang="fr-FR" dirty="0"/>
              <a:t>Elles viennent du sexisme et de l’organisation différenciée de la société selon les </a:t>
            </a:r>
            <a:r>
              <a:rPr lang="fr-FR" dirty="0" smtClean="0"/>
              <a:t>sexes.</a:t>
            </a:r>
          </a:p>
          <a:p>
            <a:r>
              <a:rPr lang="fr-FR" dirty="0"/>
              <a:t>Il est des </a:t>
            </a:r>
            <a:r>
              <a:rPr lang="fr-FR" b="1" dirty="0"/>
              <a:t>discriminations positives </a:t>
            </a:r>
            <a:r>
              <a:rPr lang="fr-FR" dirty="0"/>
              <a:t>comme dans les </a:t>
            </a:r>
            <a:r>
              <a:rPr lang="fr-FR" b="1" dirty="0"/>
              <a:t>actions positives</a:t>
            </a:r>
            <a:r>
              <a:rPr lang="fr-FR" dirty="0"/>
              <a:t>. Ce sont des mesures compensatoires et souvent temporaires pour permettre aux femmes ou aux groupes discriminés d’entrer en compétition avec les groupes surreprésentés</a:t>
            </a:r>
            <a:r>
              <a:rPr lang="fr-FR" dirty="0" smtClean="0"/>
              <a:t>. Ex: instauration d’un quota réservé aux femmes pour une fonction élective.</a:t>
            </a:r>
            <a:endParaRPr lang="fr-FR" dirty="0"/>
          </a:p>
        </p:txBody>
      </p:sp>
    </p:spTree>
    <p:extLst>
      <p:ext uri="{BB962C8B-B14F-4D97-AF65-F5344CB8AC3E}">
        <p14:creationId xmlns:p14="http://schemas.microsoft.com/office/powerpoint/2010/main" val="2513949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4477D6F-E981-E04A-8C58-4FE0F6D1E55E}"/>
              </a:ext>
            </a:extLst>
          </p:cNvPr>
          <p:cNvSpPr>
            <a:spLocks noGrp="1"/>
          </p:cNvSpPr>
          <p:nvPr>
            <p:ph type="title"/>
          </p:nvPr>
        </p:nvSpPr>
        <p:spPr/>
        <p:txBody>
          <a:bodyPr>
            <a:normAutofit/>
          </a:bodyPr>
          <a:lstStyle/>
          <a:p>
            <a:pPr algn="ctr"/>
            <a:r>
              <a:rPr lang="fr-FR" sz="4000" dirty="0">
                <a:latin typeface="Verdana" panose="020B0604030504040204" pitchFamily="34" charset="0"/>
                <a:ea typeface="Verdana" panose="020B0604030504040204" pitchFamily="34" charset="0"/>
                <a:cs typeface="Verdana" panose="020B0604030504040204" pitchFamily="34" charset="0"/>
              </a:rPr>
              <a:t>RÔLES DE LA HAUTE COUR CONSTITUTIONNELLE</a:t>
            </a:r>
          </a:p>
        </p:txBody>
      </p:sp>
      <p:sp>
        <p:nvSpPr>
          <p:cNvPr id="3" name="Espace réservé du contenu 2">
            <a:extLst>
              <a:ext uri="{FF2B5EF4-FFF2-40B4-BE49-F238E27FC236}">
                <a16:creationId xmlns:a16="http://schemas.microsoft.com/office/drawing/2014/main" xmlns="" id="{0A6A950A-F7DE-5C49-82C1-F15D1E1F4490}"/>
              </a:ext>
            </a:extLst>
          </p:cNvPr>
          <p:cNvSpPr>
            <a:spLocks noGrp="1"/>
          </p:cNvSpPr>
          <p:nvPr>
            <p:ph idx="1"/>
          </p:nvPr>
        </p:nvSpPr>
        <p:spPr/>
        <p:txBody>
          <a:bodyPr/>
          <a:lstStyle/>
          <a:p>
            <a:pPr algn="just"/>
            <a:r>
              <a:rPr lang="fr-FR" sz="3200" dirty="0">
                <a:latin typeface="Verdana" panose="020B0604030504040204" pitchFamily="34" charset="0"/>
                <a:ea typeface="Verdana" panose="020B0604030504040204" pitchFamily="34" charset="0"/>
                <a:cs typeface="Verdana" panose="020B0604030504040204" pitchFamily="34" charset="0"/>
              </a:rPr>
              <a:t>Garantir la non </a:t>
            </a:r>
            <a:r>
              <a:rPr lang="fr-FR" sz="3200" dirty="0" smtClean="0">
                <a:latin typeface="Verdana" panose="020B0604030504040204" pitchFamily="34" charset="0"/>
                <a:ea typeface="Verdana" panose="020B0604030504040204" pitchFamily="34" charset="0"/>
                <a:cs typeface="Verdana" panose="020B0604030504040204" pitchFamily="34" charset="0"/>
              </a:rPr>
              <a:t>discrimination.</a:t>
            </a:r>
            <a:endParaRPr lang="fr-FR" sz="3200" dirty="0">
              <a:latin typeface="Verdana" panose="020B0604030504040204" pitchFamily="34" charset="0"/>
              <a:ea typeface="Verdana" panose="020B0604030504040204" pitchFamily="34" charset="0"/>
              <a:cs typeface="Verdana" panose="020B0604030504040204" pitchFamily="34" charset="0"/>
            </a:endParaRPr>
          </a:p>
          <a:p>
            <a:pPr algn="just"/>
            <a:r>
              <a:rPr lang="fr-FR" sz="3200" dirty="0">
                <a:latin typeface="Verdana" panose="020B0604030504040204" pitchFamily="34" charset="0"/>
                <a:ea typeface="Verdana" panose="020B0604030504040204" pitchFamily="34" charset="0"/>
                <a:cs typeface="Verdana" panose="020B0604030504040204" pitchFamily="34" charset="0"/>
              </a:rPr>
              <a:t>Assurer l’accès des Femmes et Hommes aux mêmes opportunités, droits, occasions de choisir, conditions matérielles, tout en respectant leurs </a:t>
            </a:r>
            <a:r>
              <a:rPr lang="fr-FR" sz="3200" dirty="0" smtClean="0">
                <a:latin typeface="Verdana" panose="020B0604030504040204" pitchFamily="34" charset="0"/>
                <a:ea typeface="Verdana" panose="020B0604030504040204" pitchFamily="34" charset="0"/>
                <a:cs typeface="Verdana" panose="020B0604030504040204" pitchFamily="34" charset="0"/>
              </a:rPr>
              <a:t>définitions. </a:t>
            </a:r>
            <a:endParaRPr lang="fr-FR" sz="3200" dirty="0">
              <a:latin typeface="Verdana" panose="020B0604030504040204" pitchFamily="34" charset="0"/>
              <a:ea typeface="Verdana" panose="020B0604030504040204" pitchFamily="34" charset="0"/>
              <a:cs typeface="Verdana" panose="020B0604030504040204" pitchFamily="34" charset="0"/>
            </a:endParaRPr>
          </a:p>
          <a:p>
            <a:endParaRPr lang="fr-FR" dirty="0"/>
          </a:p>
          <a:p>
            <a:endParaRPr lang="fr-FR" dirty="0"/>
          </a:p>
        </p:txBody>
      </p:sp>
    </p:spTree>
    <p:extLst>
      <p:ext uri="{BB962C8B-B14F-4D97-AF65-F5344CB8AC3E}">
        <p14:creationId xmlns:p14="http://schemas.microsoft.com/office/powerpoint/2010/main" val="1354739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084EFD2-21EA-5B4F-9447-7F7D0D6A6F53}"/>
              </a:ext>
            </a:extLst>
          </p:cNvPr>
          <p:cNvSpPr>
            <a:spLocks noGrp="1"/>
          </p:cNvSpPr>
          <p:nvPr>
            <p:ph type="title"/>
          </p:nvPr>
        </p:nvSpPr>
        <p:spPr>
          <a:xfrm>
            <a:off x="838200" y="95494"/>
            <a:ext cx="10515600" cy="1240937"/>
          </a:xfrm>
        </p:spPr>
        <p:txBody>
          <a:bodyPr>
            <a:normAutofit/>
          </a:bodyPr>
          <a:lstStyle/>
          <a:p>
            <a:pPr algn="ctr"/>
            <a:r>
              <a:rPr lang="fr-FR" sz="3600" dirty="0" smtClean="0">
                <a:latin typeface="Verdana" panose="020B0604030504040204" pitchFamily="34" charset="0"/>
                <a:ea typeface="Verdana" panose="020B0604030504040204" pitchFamily="34" charset="0"/>
                <a:cs typeface="Verdana" panose="020B0604030504040204" pitchFamily="34" charset="0"/>
              </a:rPr>
              <a:t>PRINCIPE CONSTITUTIONNEL DE NON DISCRIMINATION</a:t>
            </a:r>
            <a:endParaRPr lang="fr-FR" sz="3600" dirty="0">
              <a:latin typeface="Verdana" panose="020B0604030504040204" pitchFamily="34" charset="0"/>
              <a:ea typeface="Verdana" panose="020B0604030504040204" pitchFamily="34" charset="0"/>
              <a:cs typeface="Verdana" panose="020B0604030504040204" pitchFamily="34" charset="0"/>
            </a:endParaRPr>
          </a:p>
        </p:txBody>
      </p:sp>
      <p:sp>
        <p:nvSpPr>
          <p:cNvPr id="3" name="Espace réservé du contenu 2">
            <a:extLst>
              <a:ext uri="{FF2B5EF4-FFF2-40B4-BE49-F238E27FC236}">
                <a16:creationId xmlns:a16="http://schemas.microsoft.com/office/drawing/2014/main" xmlns="" id="{9847DBD0-5C11-CC49-9BD5-548A03BF9661}"/>
              </a:ext>
            </a:extLst>
          </p:cNvPr>
          <p:cNvSpPr>
            <a:spLocks noGrp="1"/>
          </p:cNvSpPr>
          <p:nvPr>
            <p:ph idx="1"/>
          </p:nvPr>
        </p:nvSpPr>
        <p:spPr>
          <a:xfrm>
            <a:off x="550985" y="1336431"/>
            <a:ext cx="11154509" cy="5181600"/>
          </a:xfrm>
        </p:spPr>
        <p:txBody>
          <a:bodyPr>
            <a:normAutofit/>
          </a:bodyPr>
          <a:lstStyle/>
          <a:p>
            <a:pPr marL="0" indent="0" algn="just">
              <a:buNone/>
            </a:pPr>
            <a:r>
              <a:rPr lang="fr-FR" dirty="0">
                <a:latin typeface="Verdana" panose="020B0604030504040204" pitchFamily="34" charset="0"/>
                <a:ea typeface="Verdana" panose="020B0604030504040204" pitchFamily="34" charset="0"/>
                <a:cs typeface="Verdana" panose="020B0604030504040204" pitchFamily="34" charset="0"/>
              </a:rPr>
              <a:t>CONSTITUTION</a:t>
            </a:r>
          </a:p>
          <a:p>
            <a:pPr algn="just"/>
            <a:r>
              <a:rPr lang="fr-FR" dirty="0">
                <a:latin typeface="Verdana" panose="020B0604030504040204" pitchFamily="34" charset="0"/>
                <a:ea typeface="Verdana" panose="020B0604030504040204" pitchFamily="34" charset="0"/>
                <a:cs typeface="Verdana" panose="020B0604030504040204" pitchFamily="34" charset="0"/>
              </a:rPr>
              <a:t>Préambule: Madagascar </a:t>
            </a:r>
            <a:r>
              <a:rPr lang="fr-FR" i="1" dirty="0">
                <a:latin typeface="Verdana" panose="020B0604030504040204" pitchFamily="34" charset="0"/>
                <a:ea typeface="Verdana" panose="020B0604030504040204" pitchFamily="34" charset="0"/>
                <a:cs typeface="Verdana" panose="020B0604030504040204" pitchFamily="34" charset="0"/>
              </a:rPr>
              <a:t>privilégie un cadre de vie permettant un « vivre ensemble » </a:t>
            </a:r>
            <a:r>
              <a:rPr lang="fr-FR" b="1" i="1" dirty="0">
                <a:latin typeface="Verdana" panose="020B0604030504040204" pitchFamily="34" charset="0"/>
                <a:ea typeface="Verdana" panose="020B0604030504040204" pitchFamily="34" charset="0"/>
                <a:cs typeface="Verdana" panose="020B0604030504040204" pitchFamily="34" charset="0"/>
              </a:rPr>
              <a:t>sans distinction …. de sexe.</a:t>
            </a:r>
          </a:p>
          <a:p>
            <a:pPr algn="just"/>
            <a:r>
              <a:rPr lang="fr-FR" b="1" dirty="0">
                <a:latin typeface="Verdana" panose="020B0604030504040204" pitchFamily="34" charset="0"/>
                <a:ea typeface="Verdana" panose="020B0604030504040204" pitchFamily="34" charset="0"/>
                <a:cs typeface="Verdana" panose="020B0604030504040204" pitchFamily="34" charset="0"/>
              </a:rPr>
              <a:t>Article 5 alinéa 4: </a:t>
            </a:r>
            <a:r>
              <a:rPr lang="fr-FR" i="1" dirty="0">
                <a:latin typeface="Verdana" panose="020B0604030504040204" pitchFamily="34" charset="0"/>
                <a:ea typeface="Verdana" panose="020B0604030504040204" pitchFamily="34" charset="0"/>
                <a:cs typeface="Verdana" panose="020B0604030504040204" pitchFamily="34" charset="0"/>
              </a:rPr>
              <a:t>Sont électeurs dans les conditions déterminées par la loi tous les nationaux </a:t>
            </a:r>
            <a:r>
              <a:rPr lang="fr-FR" b="1" i="1" dirty="0">
                <a:latin typeface="Verdana" panose="020B0604030504040204" pitchFamily="34" charset="0"/>
                <a:ea typeface="Verdana" panose="020B0604030504040204" pitchFamily="34" charset="0"/>
                <a:cs typeface="Verdana" panose="020B0604030504040204" pitchFamily="34" charset="0"/>
              </a:rPr>
              <a:t>des deux sexes </a:t>
            </a:r>
            <a:r>
              <a:rPr lang="fr-FR" i="1" dirty="0">
                <a:latin typeface="Verdana" panose="020B0604030504040204" pitchFamily="34" charset="0"/>
                <a:ea typeface="Verdana" panose="020B0604030504040204" pitchFamily="34" charset="0"/>
                <a:cs typeface="Verdana" panose="020B0604030504040204" pitchFamily="34" charset="0"/>
              </a:rPr>
              <a:t>jouissant de l’exercice de leurs droits civils et p</a:t>
            </a:r>
            <a:r>
              <a:rPr lang="fr-FR" dirty="0">
                <a:latin typeface="Verdana" panose="020B0604030504040204" pitchFamily="34" charset="0"/>
                <a:ea typeface="Verdana" panose="020B0604030504040204" pitchFamily="34" charset="0"/>
                <a:cs typeface="Verdana" panose="020B0604030504040204" pitchFamily="34" charset="0"/>
              </a:rPr>
              <a:t>olitiques. </a:t>
            </a:r>
          </a:p>
          <a:p>
            <a:pPr algn="just"/>
            <a:r>
              <a:rPr lang="fr-FR" b="1" dirty="0">
                <a:latin typeface="Verdana" panose="020B0604030504040204" pitchFamily="34" charset="0"/>
                <a:ea typeface="Verdana" panose="020B0604030504040204" pitchFamily="34" charset="0"/>
                <a:cs typeface="Verdana" panose="020B0604030504040204" pitchFamily="34" charset="0"/>
              </a:rPr>
              <a:t>Article 6 alinéas 2 et 3</a:t>
            </a:r>
            <a:endParaRPr lang="fr-FR" dirty="0">
              <a:latin typeface="Verdana" panose="020B0604030504040204" pitchFamily="34" charset="0"/>
              <a:ea typeface="Verdana" panose="020B0604030504040204" pitchFamily="34" charset="0"/>
              <a:cs typeface="Verdana" panose="020B0604030504040204" pitchFamily="34" charset="0"/>
            </a:endParaRPr>
          </a:p>
          <a:p>
            <a:pPr marL="0" indent="0" algn="just">
              <a:buNone/>
            </a:pPr>
            <a:r>
              <a:rPr lang="fr-FR" i="1" dirty="0">
                <a:latin typeface="Verdana" panose="020B0604030504040204" pitchFamily="34" charset="0"/>
                <a:ea typeface="Verdana" panose="020B0604030504040204" pitchFamily="34" charset="0"/>
                <a:cs typeface="Verdana" panose="020B0604030504040204" pitchFamily="34" charset="0"/>
              </a:rPr>
              <a:t>Tous les individus sont égaux en droit et jouissent des mêmes libertés fondamentales protégées par la loi </a:t>
            </a:r>
            <a:r>
              <a:rPr lang="fr-FR" b="1" i="1" dirty="0">
                <a:latin typeface="Verdana" panose="020B0604030504040204" pitchFamily="34" charset="0"/>
                <a:ea typeface="Verdana" panose="020B0604030504040204" pitchFamily="34" charset="0"/>
                <a:cs typeface="Verdana" panose="020B0604030504040204" pitchFamily="34" charset="0"/>
              </a:rPr>
              <a:t>sans discrimination fondée sur le sexe</a:t>
            </a:r>
            <a:r>
              <a:rPr lang="fr-FR" i="1" dirty="0">
                <a:latin typeface="Verdana" panose="020B0604030504040204" pitchFamily="34" charset="0"/>
                <a:ea typeface="Verdana" panose="020B0604030504040204" pitchFamily="34" charset="0"/>
                <a:cs typeface="Verdana" panose="020B0604030504040204" pitchFamily="34" charset="0"/>
              </a:rPr>
              <a:t>….</a:t>
            </a:r>
          </a:p>
          <a:p>
            <a:pPr marL="0" indent="0" algn="just">
              <a:buNone/>
            </a:pPr>
            <a:r>
              <a:rPr lang="fr-FR" i="1" dirty="0">
                <a:latin typeface="Verdana" panose="020B0604030504040204" pitchFamily="34" charset="0"/>
                <a:ea typeface="Verdana" panose="020B0604030504040204" pitchFamily="34" charset="0"/>
                <a:cs typeface="Verdana" panose="020B0604030504040204" pitchFamily="34" charset="0"/>
              </a:rPr>
              <a:t>La loi favorise l’égal accès et la participation des femmes et des hommes aux emplois publics et aux fonctions dans le domaine de la vie politique, économique et sociale.</a:t>
            </a:r>
          </a:p>
          <a:p>
            <a:pPr marL="0" indent="0">
              <a:buNone/>
            </a:pPr>
            <a:endParaRPr lang="fr-FR" dirty="0"/>
          </a:p>
          <a:p>
            <a:endParaRPr lang="fr-FR" dirty="0"/>
          </a:p>
        </p:txBody>
      </p:sp>
    </p:spTree>
    <p:extLst>
      <p:ext uri="{BB962C8B-B14F-4D97-AF65-F5344CB8AC3E}">
        <p14:creationId xmlns:p14="http://schemas.microsoft.com/office/powerpoint/2010/main" val="4057078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DB0CC8C-E49D-3647-9741-50FD8B557260}"/>
              </a:ext>
            </a:extLst>
          </p:cNvPr>
          <p:cNvSpPr>
            <a:spLocks noGrp="1"/>
          </p:cNvSpPr>
          <p:nvPr>
            <p:ph type="title"/>
          </p:nvPr>
        </p:nvSpPr>
        <p:spPr>
          <a:xfrm>
            <a:off x="838200" y="142387"/>
            <a:ext cx="10515600" cy="1111983"/>
          </a:xfrm>
        </p:spPr>
        <p:txBody>
          <a:bodyPr>
            <a:normAutofit fontScale="90000"/>
          </a:bodyPr>
          <a:lstStyle/>
          <a:p>
            <a:pPr algn="ctr"/>
            <a:r>
              <a:rPr lang="fr-FR" sz="3600" b="1" dirty="0">
                <a:latin typeface="Verdana" panose="020B0604030504040204" pitchFamily="34" charset="0"/>
                <a:ea typeface="Verdana" panose="020B0604030504040204" pitchFamily="34" charset="0"/>
                <a:cs typeface="Verdana" panose="020B0604030504040204" pitchFamily="34" charset="0"/>
              </a:rPr>
              <a:t>PROTECTION DU DROIT AU VOTE ET DU DROIT À LA CANDIDATURE</a:t>
            </a:r>
          </a:p>
        </p:txBody>
      </p:sp>
      <p:sp>
        <p:nvSpPr>
          <p:cNvPr id="3" name="Espace réservé du contenu 2">
            <a:extLst>
              <a:ext uri="{FF2B5EF4-FFF2-40B4-BE49-F238E27FC236}">
                <a16:creationId xmlns:a16="http://schemas.microsoft.com/office/drawing/2014/main" xmlns="" id="{617C4F31-68B2-A447-96EE-01C7FAD1C4E9}"/>
              </a:ext>
            </a:extLst>
          </p:cNvPr>
          <p:cNvSpPr>
            <a:spLocks noGrp="1"/>
          </p:cNvSpPr>
          <p:nvPr>
            <p:ph idx="1"/>
          </p:nvPr>
        </p:nvSpPr>
        <p:spPr>
          <a:xfrm>
            <a:off x="838200" y="1441938"/>
            <a:ext cx="10515600" cy="5005754"/>
          </a:xfrm>
        </p:spPr>
        <p:txBody>
          <a:bodyPr>
            <a:normAutofit/>
          </a:bodyPr>
          <a:lstStyle/>
          <a:p>
            <a:pPr marL="0" indent="0" algn="just">
              <a:buNone/>
            </a:pPr>
            <a:r>
              <a:rPr lang="fr-FR" dirty="0">
                <a:latin typeface="Verdana" panose="020B0604030504040204" pitchFamily="34" charset="0"/>
                <a:ea typeface="Verdana" panose="020B0604030504040204" pitchFamily="34" charset="0"/>
                <a:cs typeface="Verdana" panose="020B0604030504040204" pitchFamily="34" charset="0"/>
              </a:rPr>
              <a:t>LOI ORGANIQUE N° 2018 – 008 du 11 mai 2018 RELATIVE AU REGIME GENERAL DES ELECTIONS ET DES REFERENDUMS</a:t>
            </a:r>
            <a:r>
              <a:rPr lang="fr-FR" b="1" dirty="0">
                <a:latin typeface="Verdana" panose="020B0604030504040204" pitchFamily="34" charset="0"/>
                <a:ea typeface="Verdana" panose="020B0604030504040204" pitchFamily="34" charset="0"/>
                <a:cs typeface="Verdana" panose="020B0604030504040204" pitchFamily="34" charset="0"/>
              </a:rPr>
              <a:t> </a:t>
            </a:r>
          </a:p>
          <a:p>
            <a:pPr algn="just"/>
            <a:r>
              <a:rPr lang="fr-FR" b="1" dirty="0">
                <a:latin typeface="Verdana" panose="020B0604030504040204" pitchFamily="34" charset="0"/>
                <a:ea typeface="Verdana" panose="020B0604030504040204" pitchFamily="34" charset="0"/>
                <a:cs typeface="Verdana" panose="020B0604030504040204" pitchFamily="34" charset="0"/>
              </a:rPr>
              <a:t>Article 3 </a:t>
            </a:r>
            <a:r>
              <a:rPr lang="fr-FR" dirty="0">
                <a:latin typeface="Verdana" panose="020B0604030504040204" pitchFamily="34" charset="0"/>
                <a:ea typeface="Verdana" panose="020B0604030504040204" pitchFamily="34" charset="0"/>
                <a:cs typeface="Verdana" panose="020B0604030504040204" pitchFamily="34" charset="0"/>
              </a:rPr>
              <a:t>Sont électeurs tous les citoyens malagasy </a:t>
            </a:r>
            <a:r>
              <a:rPr lang="fr-FR" b="1" dirty="0">
                <a:latin typeface="Verdana" panose="020B0604030504040204" pitchFamily="34" charset="0"/>
                <a:ea typeface="Verdana" panose="020B0604030504040204" pitchFamily="34" charset="0"/>
                <a:cs typeface="Verdana" panose="020B0604030504040204" pitchFamily="34" charset="0"/>
              </a:rPr>
              <a:t>sans distinction de sexe</a:t>
            </a:r>
            <a:r>
              <a:rPr lang="fr-FR" dirty="0">
                <a:latin typeface="Verdana" panose="020B0604030504040204" pitchFamily="34" charset="0"/>
                <a:ea typeface="Verdana" panose="020B0604030504040204" pitchFamily="34" charset="0"/>
                <a:cs typeface="Verdana" panose="020B0604030504040204" pitchFamily="34" charset="0"/>
              </a:rPr>
              <a:t>, âgés de dix huit (18) ans, jouissant de leurs droits civils et politiques, et inscrits sur la liste électorale conformément aux conditions définies par la présente Loi organique. </a:t>
            </a:r>
          </a:p>
          <a:p>
            <a:pPr algn="just"/>
            <a:r>
              <a:rPr lang="fr-FR" b="1" dirty="0">
                <a:latin typeface="Verdana" panose="020B0604030504040204" pitchFamily="34" charset="0"/>
                <a:ea typeface="Verdana" panose="020B0604030504040204" pitchFamily="34" charset="0"/>
                <a:cs typeface="Verdana" panose="020B0604030504040204" pitchFamily="34" charset="0"/>
              </a:rPr>
              <a:t>Article 4  </a:t>
            </a:r>
            <a:r>
              <a:rPr lang="fr-FR" dirty="0">
                <a:latin typeface="Verdana" panose="020B0604030504040204" pitchFamily="34" charset="0"/>
                <a:ea typeface="Verdana" panose="020B0604030504040204" pitchFamily="34" charset="0"/>
                <a:cs typeface="Verdana" panose="020B0604030504040204" pitchFamily="34" charset="0"/>
              </a:rPr>
              <a:t>Sont éligibles, </a:t>
            </a:r>
            <a:r>
              <a:rPr lang="fr-FR" b="1" dirty="0">
                <a:latin typeface="Verdana" panose="020B0604030504040204" pitchFamily="34" charset="0"/>
                <a:ea typeface="Verdana" panose="020B0604030504040204" pitchFamily="34" charset="0"/>
                <a:cs typeface="Verdana" panose="020B0604030504040204" pitchFamily="34" charset="0"/>
              </a:rPr>
              <a:t>sans distinction de sexe</a:t>
            </a:r>
            <a:r>
              <a:rPr lang="fr-FR" dirty="0">
                <a:latin typeface="Verdana" panose="020B0604030504040204" pitchFamily="34" charset="0"/>
                <a:ea typeface="Verdana" panose="020B0604030504040204" pitchFamily="34" charset="0"/>
                <a:cs typeface="Verdana" panose="020B0604030504040204" pitchFamily="34" charset="0"/>
              </a:rPr>
              <a:t>, tous les citoyens malagasy remplissant les conditions pour être électeurs ainsi que celles requises par les textes particuliers à chaque catégorie d’élection</a:t>
            </a:r>
          </a:p>
          <a:p>
            <a:pPr algn="just"/>
            <a:r>
              <a:rPr lang="fr-FR" b="1" dirty="0">
                <a:latin typeface="Verdana" panose="020B0604030504040204" pitchFamily="34" charset="0"/>
                <a:ea typeface="Verdana" panose="020B0604030504040204" pitchFamily="34" charset="0"/>
                <a:cs typeface="Verdana" panose="020B0604030504040204" pitchFamily="34" charset="0"/>
              </a:rPr>
              <a:t>Article 15. Al 2 droit au recensement sans distinction de  sexe</a:t>
            </a:r>
            <a:endParaRPr lang="fr-FR" dirty="0">
              <a:latin typeface="Verdana" panose="020B0604030504040204" pitchFamily="34" charset="0"/>
              <a:ea typeface="Verdana" panose="020B0604030504040204" pitchFamily="34" charset="0"/>
              <a:cs typeface="Verdana" panose="020B0604030504040204" pitchFamily="34" charset="0"/>
            </a:endParaRPr>
          </a:p>
          <a:p>
            <a:pPr algn="just"/>
            <a:r>
              <a:rPr lang="fr-FR" b="1" dirty="0">
                <a:latin typeface="Verdana" panose="020B0604030504040204" pitchFamily="34" charset="0"/>
                <a:ea typeface="Verdana" panose="020B0604030504040204" pitchFamily="34" charset="0"/>
                <a:cs typeface="Verdana" panose="020B0604030504040204" pitchFamily="34" charset="0"/>
              </a:rPr>
              <a:t>Article 17  droit à l’inscription sur la liste électorale sans distinction de sexe</a:t>
            </a:r>
            <a:endParaRPr lang="fr-FR" dirty="0">
              <a:latin typeface="Verdana" panose="020B0604030504040204" pitchFamily="34" charset="0"/>
              <a:ea typeface="Verdana" panose="020B0604030504040204" pitchFamily="34" charset="0"/>
              <a:cs typeface="Verdana" panose="020B0604030504040204" pitchFamily="34" charset="0"/>
            </a:endParaRPr>
          </a:p>
          <a:p>
            <a:endParaRPr lang="fr-FR" dirty="0"/>
          </a:p>
        </p:txBody>
      </p:sp>
    </p:spTree>
    <p:extLst>
      <p:ext uri="{BB962C8B-B14F-4D97-AF65-F5344CB8AC3E}">
        <p14:creationId xmlns:p14="http://schemas.microsoft.com/office/powerpoint/2010/main" val="2156123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r>
              <a:rPr lang="fr-FR" sz="2400" dirty="0">
                <a:latin typeface="Verdana" panose="020B0604030504040204" pitchFamily="34" charset="0"/>
                <a:ea typeface="Verdana" panose="020B0604030504040204" pitchFamily="34" charset="0"/>
                <a:cs typeface="Verdana" panose="020B0604030504040204" pitchFamily="34" charset="0"/>
              </a:rPr>
              <a:t>la neutralité de l'Administration et l’impartialité des services </a:t>
            </a:r>
            <a:r>
              <a:rPr lang="fr-FR" sz="2400" dirty="0" smtClean="0">
                <a:latin typeface="Verdana" panose="020B0604030504040204" pitchFamily="34" charset="0"/>
                <a:ea typeface="Verdana" panose="020B0604030504040204" pitchFamily="34" charset="0"/>
                <a:cs typeface="Verdana" panose="020B0604030504040204" pitchFamily="34" charset="0"/>
              </a:rPr>
              <a:t>publics;</a:t>
            </a:r>
          </a:p>
          <a:p>
            <a:r>
              <a:rPr lang="fr-FR" sz="2400" dirty="0">
                <a:latin typeface="Verdana" panose="020B0604030504040204" pitchFamily="34" charset="0"/>
                <a:ea typeface="Verdana" panose="020B0604030504040204" pitchFamily="34" charset="0"/>
                <a:cs typeface="Verdana" panose="020B0604030504040204" pitchFamily="34" charset="0"/>
              </a:rPr>
              <a:t>l'impartialité du service public de la communication audiovisuelle assurée par les services de radiodiffusion et de télévision publics et les entreprises de radio et de télévision privées </a:t>
            </a:r>
            <a:r>
              <a:rPr lang="fr-FR" sz="2400" dirty="0" smtClean="0">
                <a:latin typeface="Verdana" panose="020B0604030504040204" pitchFamily="34" charset="0"/>
                <a:ea typeface="Verdana" panose="020B0604030504040204" pitchFamily="34" charset="0"/>
                <a:cs typeface="Verdana" panose="020B0604030504040204" pitchFamily="34" charset="0"/>
              </a:rPr>
              <a:t>;</a:t>
            </a:r>
          </a:p>
          <a:p>
            <a:r>
              <a:rPr lang="fr-FR" sz="2400" dirty="0">
                <a:latin typeface="Verdana" panose="020B0604030504040204" pitchFamily="34" charset="0"/>
                <a:ea typeface="Verdana" panose="020B0604030504040204" pitchFamily="34" charset="0"/>
                <a:cs typeface="Verdana" panose="020B0604030504040204" pitchFamily="34" charset="0"/>
              </a:rPr>
              <a:t>le respect de l'intégrité physique, de l'honneur et de la dignité des candidats et des électeurs ;</a:t>
            </a:r>
          </a:p>
          <a:p>
            <a:endParaRPr lang="fr-FR" sz="2400" dirty="0">
              <a:latin typeface="Verdana" panose="020B0604030504040204" pitchFamily="34" charset="0"/>
              <a:ea typeface="Verdana" panose="020B0604030504040204" pitchFamily="34" charset="0"/>
              <a:cs typeface="Verdana" panose="020B0604030504040204" pitchFamily="34" charset="0"/>
            </a:endParaRPr>
          </a:p>
          <a:p>
            <a:endParaRPr lang="fr-FR" sz="2400" dirty="0"/>
          </a:p>
        </p:txBody>
      </p:sp>
      <p:sp>
        <p:nvSpPr>
          <p:cNvPr id="4" name="Titre 1">
            <a:extLst>
              <a:ext uri="{FF2B5EF4-FFF2-40B4-BE49-F238E27FC236}">
                <a16:creationId xmlns:a16="http://schemas.microsoft.com/office/drawing/2014/main" xmlns="" id="{DDD620A5-D7B3-8D45-9241-ECD54921F194}"/>
              </a:ext>
            </a:extLst>
          </p:cNvPr>
          <p:cNvSpPr>
            <a:spLocks noGrp="1"/>
          </p:cNvSpPr>
          <p:nvPr>
            <p:ph type="title"/>
          </p:nvPr>
        </p:nvSpPr>
        <p:spPr/>
        <p:txBody>
          <a:bodyPr>
            <a:normAutofit fontScale="90000"/>
          </a:bodyPr>
          <a:lstStyle/>
          <a:p>
            <a:pPr algn="ctr"/>
            <a:r>
              <a:rPr lang="fr-FR" sz="3100" dirty="0" smtClean="0"/>
              <a:t>PROTECTION DES DROITS DE LA FEMME </a:t>
            </a:r>
            <a:br>
              <a:rPr lang="fr-FR" sz="3100" dirty="0" smtClean="0"/>
            </a:br>
            <a:r>
              <a:rPr lang="fr-FR" sz="3100" dirty="0" smtClean="0"/>
              <a:t>DURANT LA CAMPAGNE ELECTORALE: PRINCIPES</a:t>
            </a:r>
            <a:r>
              <a:rPr lang="fr-FR" sz="3100" b="1" dirty="0"/>
              <a:t/>
            </a:r>
            <a:br>
              <a:rPr lang="fr-FR" sz="3100" b="1" dirty="0"/>
            </a:br>
            <a:r>
              <a:rPr lang="fr-FR" sz="3100" b="1" dirty="0"/>
              <a:t/>
            </a:r>
            <a:br>
              <a:rPr lang="fr-FR" sz="3100" b="1" dirty="0"/>
            </a:br>
            <a:r>
              <a:rPr lang="fr-FR" sz="3100" b="1" dirty="0"/>
              <a:t/>
            </a:r>
            <a:br>
              <a:rPr lang="fr-FR" sz="3100" b="1" dirty="0"/>
            </a:br>
            <a:r>
              <a:rPr lang="fr-FR" sz="3600" b="1" dirty="0"/>
              <a:t/>
            </a:r>
            <a:br>
              <a:rPr lang="fr-FR" sz="3600" b="1" dirty="0"/>
            </a:br>
            <a:endParaRPr lang="fr-FR" sz="3600" b="1" dirty="0"/>
          </a:p>
        </p:txBody>
      </p:sp>
    </p:spTree>
    <p:extLst>
      <p:ext uri="{BB962C8B-B14F-4D97-AF65-F5344CB8AC3E}">
        <p14:creationId xmlns:p14="http://schemas.microsoft.com/office/powerpoint/2010/main" val="1870442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sz="3100" dirty="0"/>
              <a:t>PROTECTION DES DROITS DE LA FEMME </a:t>
            </a:r>
            <a:br>
              <a:rPr lang="fr-FR" sz="3100" dirty="0"/>
            </a:br>
            <a:r>
              <a:rPr lang="fr-FR" sz="3100" dirty="0"/>
              <a:t>DURANT LA CAMPAGNE ELECTORALE: PRINCIPES</a:t>
            </a:r>
            <a:r>
              <a:rPr lang="fr-FR" b="1" dirty="0"/>
              <a:t/>
            </a:r>
            <a:br>
              <a:rPr lang="fr-FR" b="1" dirty="0"/>
            </a:br>
            <a:r>
              <a:rPr lang="fr-FR" b="1" dirty="0"/>
              <a:t/>
            </a:r>
            <a:br>
              <a:rPr lang="fr-FR" b="1" dirty="0"/>
            </a:br>
            <a:r>
              <a:rPr lang="fr-FR" b="1" dirty="0"/>
              <a:t/>
            </a:r>
            <a:br>
              <a:rPr lang="fr-FR" b="1" dirty="0"/>
            </a:br>
            <a:r>
              <a:rPr lang="fr-FR" sz="4000" b="1" dirty="0"/>
              <a:t/>
            </a:r>
            <a:br>
              <a:rPr lang="fr-FR" sz="4000" b="1" dirty="0"/>
            </a:br>
            <a:endParaRPr lang="fr-FR" dirty="0"/>
          </a:p>
        </p:txBody>
      </p:sp>
      <p:sp>
        <p:nvSpPr>
          <p:cNvPr id="3" name="Espace réservé du contenu 2"/>
          <p:cNvSpPr>
            <a:spLocks noGrp="1"/>
          </p:cNvSpPr>
          <p:nvPr>
            <p:ph idx="1"/>
          </p:nvPr>
        </p:nvSpPr>
        <p:spPr/>
        <p:txBody>
          <a:bodyPr/>
          <a:lstStyle/>
          <a:p>
            <a:pPr algn="just"/>
            <a:r>
              <a:rPr lang="fr-FR" dirty="0" smtClean="0">
                <a:latin typeface="Verdana" panose="020B0604030504040204" pitchFamily="34" charset="0"/>
                <a:ea typeface="Verdana" panose="020B0604030504040204" pitchFamily="34" charset="0"/>
                <a:cs typeface="Verdana" panose="020B0604030504040204" pitchFamily="34" charset="0"/>
              </a:rPr>
              <a:t>le </a:t>
            </a:r>
            <a:r>
              <a:rPr lang="fr-FR" dirty="0">
                <a:latin typeface="Verdana" panose="020B0604030504040204" pitchFamily="34" charset="0"/>
                <a:ea typeface="Verdana" panose="020B0604030504040204" pitchFamily="34" charset="0"/>
                <a:cs typeface="Verdana" panose="020B0604030504040204" pitchFamily="34" charset="0"/>
              </a:rPr>
              <a:t>respect de l'intégrité de la vie privée et des données personnelles des candidats ;</a:t>
            </a:r>
          </a:p>
          <a:p>
            <a:pPr algn="just"/>
            <a:r>
              <a:rPr lang="fr-FR" dirty="0" smtClean="0">
                <a:latin typeface="Verdana" panose="020B0604030504040204" pitchFamily="34" charset="0"/>
                <a:ea typeface="Verdana" panose="020B0604030504040204" pitchFamily="34" charset="0"/>
                <a:cs typeface="Verdana" panose="020B0604030504040204" pitchFamily="34" charset="0"/>
              </a:rPr>
              <a:t>la </a:t>
            </a:r>
            <a:r>
              <a:rPr lang="fr-FR" dirty="0">
                <a:latin typeface="Verdana" panose="020B0604030504040204" pitchFamily="34" charset="0"/>
                <a:ea typeface="Verdana" panose="020B0604030504040204" pitchFamily="34" charset="0"/>
                <a:cs typeface="Verdana" panose="020B0604030504040204" pitchFamily="34" charset="0"/>
              </a:rPr>
              <a:t>non-incitation à la haine et à la discrimination ;</a:t>
            </a:r>
          </a:p>
          <a:p>
            <a:pPr algn="just"/>
            <a:r>
              <a:rPr lang="fr-FR" dirty="0">
                <a:latin typeface="Verdana" panose="020B0604030504040204" pitchFamily="34" charset="0"/>
                <a:ea typeface="Verdana" panose="020B0604030504040204" pitchFamily="34" charset="0"/>
                <a:cs typeface="Verdana" panose="020B0604030504040204" pitchFamily="34" charset="0"/>
              </a:rPr>
              <a:t>i</a:t>
            </a:r>
            <a:r>
              <a:rPr lang="fr-FR" dirty="0" smtClean="0">
                <a:latin typeface="Verdana" panose="020B0604030504040204" pitchFamily="34" charset="0"/>
                <a:ea typeface="Verdana" panose="020B0604030504040204" pitchFamily="34" charset="0"/>
                <a:cs typeface="Verdana" panose="020B0604030504040204" pitchFamily="34" charset="0"/>
              </a:rPr>
              <a:t>nterdiction </a:t>
            </a:r>
            <a:r>
              <a:rPr lang="fr-FR" dirty="0" smtClean="0">
                <a:latin typeface="Verdana" panose="020B0604030504040204" pitchFamily="34" charset="0"/>
                <a:ea typeface="Verdana" panose="020B0604030504040204" pitchFamily="34" charset="0"/>
                <a:cs typeface="Verdana" panose="020B0604030504040204" pitchFamily="34" charset="0"/>
              </a:rPr>
              <a:t>pour </a:t>
            </a:r>
            <a:r>
              <a:rPr lang="fr-FR" dirty="0">
                <a:latin typeface="Verdana" panose="020B0604030504040204" pitchFamily="34" charset="0"/>
                <a:ea typeface="Verdana" panose="020B0604030504040204" pitchFamily="34" charset="0"/>
                <a:cs typeface="Verdana" panose="020B0604030504040204" pitchFamily="34" charset="0"/>
              </a:rPr>
              <a:t>les candidats d’utiliser à des fins de propagande électorale des emblèmes ou signes dont l'appropriation porte atteinte au principe d'égalité des nationaux en droit, ou </a:t>
            </a:r>
            <a:r>
              <a:rPr lang="fr-FR" b="1" dirty="0">
                <a:latin typeface="Verdana" panose="020B0604030504040204" pitchFamily="34" charset="0"/>
                <a:ea typeface="Verdana" panose="020B0604030504040204" pitchFamily="34" charset="0"/>
                <a:cs typeface="Verdana" panose="020B0604030504040204" pitchFamily="34" charset="0"/>
              </a:rPr>
              <a:t>entraine une discrimination fondée sur le </a:t>
            </a:r>
            <a:r>
              <a:rPr lang="fr-FR" b="1" dirty="0" smtClean="0">
                <a:latin typeface="Verdana" panose="020B0604030504040204" pitchFamily="34" charset="0"/>
                <a:ea typeface="Verdana" panose="020B0604030504040204" pitchFamily="34" charset="0"/>
                <a:cs typeface="Verdana" panose="020B0604030504040204" pitchFamily="34" charset="0"/>
              </a:rPr>
              <a:t>sexe.</a:t>
            </a:r>
            <a:endParaRPr lang="fr-FR"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5592633"/>
      </p:ext>
    </p:extLst>
  </p:cSld>
  <p:clrMapOvr>
    <a:masterClrMapping/>
  </p:clrMapOvr>
</p:sld>
</file>

<file path=ppt/theme/theme1.xml><?xml version="1.0" encoding="utf-8"?>
<a:theme xmlns:a="http://schemas.openxmlformats.org/drawingml/2006/main" name="Facette">
  <a:themeElements>
    <a:clrScheme name="Facette">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619</TotalTime>
  <Words>1858</Words>
  <Application>Microsoft Macintosh PowerPoint</Application>
  <PresentationFormat>Grand écran</PresentationFormat>
  <Paragraphs>106</Paragraphs>
  <Slides>25</Slides>
  <Notes>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25</vt:i4>
      </vt:variant>
    </vt:vector>
  </HeadingPairs>
  <TitlesOfParts>
    <vt:vector size="31" baseType="lpstr">
      <vt:lpstr>Calibri</vt:lpstr>
      <vt:lpstr>Trebuchet MS</vt:lpstr>
      <vt:lpstr>Verdana</vt:lpstr>
      <vt:lpstr>Wingdings 3</vt:lpstr>
      <vt:lpstr>Arial</vt:lpstr>
      <vt:lpstr>Facette</vt:lpstr>
      <vt:lpstr>Présentation PowerPoint</vt:lpstr>
      <vt:lpstr>LES NOTIONS DE SEXE ET GENRE</vt:lpstr>
      <vt:lpstr>LES NOTIONS DE SEXE ET GENRE</vt:lpstr>
      <vt:lpstr>DISCRIMINATIONS BASEES SUR LE GENRE</vt:lpstr>
      <vt:lpstr>RÔLES DE LA HAUTE COUR CONSTITUTIONNELLE</vt:lpstr>
      <vt:lpstr>PRINCIPE CONSTITUTIONNEL DE NON DISCRIMINATION</vt:lpstr>
      <vt:lpstr>PROTECTION DU DROIT AU VOTE ET DU DROIT À LA CANDIDATURE</vt:lpstr>
      <vt:lpstr>PROTECTION DES DROITS DE LA FEMME  DURANT LA CAMPAGNE ELECTORALE: PRINCIPES    </vt:lpstr>
      <vt:lpstr>PROTECTION DES DROITS DE LA FEMME  DURANT LA CAMPAGNE ELECTORALE: PRINCIPES    </vt:lpstr>
      <vt:lpstr>PROTECTION DES DROITS DE LA FEMME  DURANT LA CAMPAGNE ELECTORALE: GARANTIES JURIDICTIONNELLES    </vt:lpstr>
      <vt:lpstr>LE RECOURS POUR VIOLATION DU PRINCIPE DE NON DISCRIMINATION EN MATIÈRE ÉLECTORALE</vt:lpstr>
      <vt:lpstr>PERSONNE AYANT INTERET POUR AGIR</vt:lpstr>
      <vt:lpstr>FORME DE LA REQUÊTE</vt:lpstr>
      <vt:lpstr>LIEU DU DÉPÔT DE LA REQUÊTE (AU CHOIX)</vt:lpstr>
      <vt:lpstr>MODES DE PREUVE  (PIÈCES À ANNEXER À LA REQUÊTE)</vt:lpstr>
      <vt:lpstr>QU’EST-CE QU’UN DEPUTE ?</vt:lpstr>
      <vt:lpstr>1ère MISSION: REPRESENTER</vt:lpstr>
      <vt:lpstr>2ème MISSION: PARTICIPER AU TRAVAIL LEGISLATIF</vt:lpstr>
      <vt:lpstr>PARTICIPER AU CONTRÔLE  DU GOUVERNEMENT</vt:lpstr>
      <vt:lpstr>RÔLE PARTICULIER DES FEMMES DEPUTEES</vt:lpstr>
      <vt:lpstr>RÔLE DANS LE VOTE DES LOIS</vt:lpstr>
      <vt:lpstr> Rôle dans le contrôle parlementaire </vt:lpstr>
      <vt:lpstr>RÔLE A LA BASE</vt:lpstr>
      <vt:lpstr>LA REPRESENTATION NATIONALE</vt:lpstr>
      <vt:lpstr>MERCI DE VOTRE AIMABLE ATTENTION</vt:lpstr>
    </vt:vector>
  </TitlesOfParts>
  <Company/>
  <LinksUpToDate>false</LinksUpToDate>
  <SharedDoc>false</SharedDoc>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JUSTIFICATIONS DE L’ACTIVITÉ</dc:title>
  <dc:creator>Utilisateur Microsoft Office</dc:creator>
  <cp:lastModifiedBy>Utilisateur de Microsoft Office</cp:lastModifiedBy>
  <cp:revision>37</cp:revision>
  <dcterms:created xsi:type="dcterms:W3CDTF">2019-04-01T11:06:05Z</dcterms:created>
  <dcterms:modified xsi:type="dcterms:W3CDTF">2019-04-09T05:30:56Z</dcterms:modified>
</cp:coreProperties>
</file>